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68" r:id="rId3"/>
    <p:sldId id="258" r:id="rId4"/>
    <p:sldId id="327" r:id="rId5"/>
    <p:sldId id="270" r:id="rId6"/>
    <p:sldId id="271" r:id="rId7"/>
    <p:sldId id="260" r:id="rId8"/>
    <p:sldId id="262" r:id="rId9"/>
    <p:sldId id="261" r:id="rId10"/>
    <p:sldId id="263" r:id="rId11"/>
    <p:sldId id="266" r:id="rId12"/>
    <p:sldId id="264" r:id="rId13"/>
    <p:sldId id="324" r:id="rId14"/>
    <p:sldId id="322" r:id="rId15"/>
    <p:sldId id="323" r:id="rId16"/>
    <p:sldId id="275" r:id="rId17"/>
    <p:sldId id="331" r:id="rId18"/>
    <p:sldId id="334" r:id="rId19"/>
    <p:sldId id="329" r:id="rId20"/>
    <p:sldId id="277" r:id="rId21"/>
    <p:sldId id="278" r:id="rId22"/>
    <p:sldId id="332" r:id="rId23"/>
    <p:sldId id="282" r:id="rId24"/>
    <p:sldId id="279" r:id="rId25"/>
    <p:sldId id="333" r:id="rId26"/>
    <p:sldId id="281" r:id="rId27"/>
    <p:sldId id="283" r:id="rId28"/>
    <p:sldId id="336" r:id="rId29"/>
    <p:sldId id="335" r:id="rId30"/>
    <p:sldId id="284" r:id="rId31"/>
    <p:sldId id="285" r:id="rId32"/>
    <p:sldId id="326" r:id="rId33"/>
    <p:sldId id="286" r:id="rId34"/>
    <p:sldId id="287" r:id="rId35"/>
    <p:sldId id="288" r:id="rId36"/>
    <p:sldId id="289" r:id="rId37"/>
    <p:sldId id="290" r:id="rId38"/>
    <p:sldId id="325" r:id="rId39"/>
    <p:sldId id="272" r:id="rId40"/>
    <p:sldId id="291" r:id="rId41"/>
    <p:sldId id="293" r:id="rId42"/>
    <p:sldId id="295" r:id="rId43"/>
    <p:sldId id="294" r:id="rId44"/>
    <p:sldId id="296" r:id="rId45"/>
    <p:sldId id="297" r:id="rId46"/>
    <p:sldId id="298" r:id="rId47"/>
    <p:sldId id="301" r:id="rId48"/>
    <p:sldId id="302" r:id="rId49"/>
    <p:sldId id="299" r:id="rId50"/>
    <p:sldId id="303" r:id="rId51"/>
    <p:sldId id="304" r:id="rId52"/>
    <p:sldId id="305" r:id="rId53"/>
    <p:sldId id="306" r:id="rId54"/>
    <p:sldId id="307" r:id="rId55"/>
    <p:sldId id="308" r:id="rId56"/>
    <p:sldId id="310" r:id="rId57"/>
    <p:sldId id="309" r:id="rId58"/>
    <p:sldId id="313" r:id="rId59"/>
    <p:sldId id="311" r:id="rId60"/>
    <p:sldId id="315" r:id="rId61"/>
    <p:sldId id="314" r:id="rId62"/>
    <p:sldId id="316" r:id="rId63"/>
    <p:sldId id="317" r:id="rId64"/>
    <p:sldId id="319" r:id="rId65"/>
    <p:sldId id="318" r:id="rId66"/>
    <p:sldId id="320" r:id="rId67"/>
    <p:sldId id="26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54BBB"/>
    <a:srgbClr val="5B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2809" autoAdjust="0"/>
  </p:normalViewPr>
  <p:slideViewPr>
    <p:cSldViewPr snapToGrid="0">
      <p:cViewPr>
        <p:scale>
          <a:sx n="75" d="100"/>
          <a:sy n="75" d="100"/>
        </p:scale>
        <p:origin x="989" y="0"/>
      </p:cViewPr>
      <p:guideLst/>
    </p:cSldViewPr>
  </p:slideViewPr>
  <p:outlineViewPr>
    <p:cViewPr>
      <p:scale>
        <a:sx n="33" d="100"/>
        <a:sy n="33" d="100"/>
      </p:scale>
      <p:origin x="0" y="-1028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E9364-8877-41FB-B108-D5480358075D}" type="datetimeFigureOut">
              <a:rPr lang="en-US"/>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56FF7-A210-47EF-BB51-5854D24EFFA2}" type="slidenum">
              <a:rPr lang="en-US"/>
              <a:t>‹#›</a:t>
            </a:fld>
            <a:endParaRPr lang="en-US"/>
          </a:p>
        </p:txBody>
      </p:sp>
    </p:spTree>
    <p:extLst>
      <p:ext uri="{BB962C8B-B14F-4D97-AF65-F5344CB8AC3E}">
        <p14:creationId xmlns:p14="http://schemas.microsoft.com/office/powerpoint/2010/main" val="411663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לעשות</a:t>
            </a:r>
            <a:r>
              <a:rPr lang="he-IL" baseline="0" dirty="0" smtClean="0"/>
              <a:t> – </a:t>
            </a:r>
          </a:p>
          <a:p>
            <a:pPr algn="r" rtl="1"/>
            <a:r>
              <a:rPr lang="he-IL" baseline="0" dirty="0" smtClean="0"/>
              <a:t>איפשהו להדגים מוחשית את הרעיון של רפרנס מודלז חוקיים ואיך צריך למצוא רפרנס מודל </a:t>
            </a:r>
            <a:r>
              <a:rPr lang="he-IL" baseline="0" smtClean="0"/>
              <a:t>שחוקי </a:t>
            </a:r>
            <a:endParaRPr lang="en-GB" dirty="0" smtClean="0"/>
          </a:p>
        </p:txBody>
      </p:sp>
      <p:sp>
        <p:nvSpPr>
          <p:cNvPr id="4" name="Slide Number Placeholder 3"/>
          <p:cNvSpPr>
            <a:spLocks noGrp="1"/>
          </p:cNvSpPr>
          <p:nvPr>
            <p:ph type="sldNum" sz="quarter" idx="10"/>
          </p:nvPr>
        </p:nvSpPr>
        <p:spPr/>
        <p:txBody>
          <a:bodyPr/>
          <a:lstStyle/>
          <a:p>
            <a:fld id="{50356FF7-A210-47EF-BB51-5854D24EFFA2}" type="slidenum">
              <a:rPr lang="en-US" smtClean="0"/>
              <a:t>1</a:t>
            </a:fld>
            <a:endParaRPr lang="en-US"/>
          </a:p>
        </p:txBody>
      </p:sp>
    </p:spTree>
    <p:extLst>
      <p:ext uri="{BB962C8B-B14F-4D97-AF65-F5344CB8AC3E}">
        <p14:creationId xmlns:p14="http://schemas.microsoft.com/office/powerpoint/2010/main" val="42074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Mref can Trivia example – if P¬ == P then RBF == 1 and variance is 0</a:t>
            </a:r>
          </a:p>
        </p:txBody>
      </p:sp>
      <p:sp>
        <p:nvSpPr>
          <p:cNvPr id="4" name="Slide Number Placeholder 3"/>
          <p:cNvSpPr>
            <a:spLocks noGrp="1"/>
          </p:cNvSpPr>
          <p:nvPr>
            <p:ph type="sldNum" sz="quarter" idx="10"/>
          </p:nvPr>
        </p:nvSpPr>
        <p:spPr/>
        <p:txBody>
          <a:bodyPr/>
          <a:lstStyle/>
          <a:p>
            <a:fld id="{50356FF7-A210-47EF-BB51-5854D24EFFA2}" type="slidenum">
              <a:rPr lang="en-US" smtClean="0"/>
              <a:t>19</a:t>
            </a:fld>
            <a:endParaRPr lang="en-US"/>
          </a:p>
        </p:txBody>
      </p:sp>
    </p:spTree>
    <p:extLst>
      <p:ext uri="{BB962C8B-B14F-4D97-AF65-F5344CB8AC3E}">
        <p14:creationId xmlns:p14="http://schemas.microsoft.com/office/powerpoint/2010/main" val="28710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baseline="0" dirty="0" smtClean="0">
                <a:solidFill>
                  <a:schemeClr val="tx1"/>
                </a:solidFill>
                <a:effectLst/>
                <a:latin typeface="+mn-lt"/>
                <a:ea typeface="+mn-ea"/>
                <a:cs typeface="+mn-cs"/>
              </a:rPr>
              <a:t>We know how to calc ld inside a specific model, so let’s define a mapping from hyp GT onto ref GT. </a:t>
            </a:r>
            <a:br>
              <a:rPr lang="en-GB" sz="1200" b="0" i="0" kern="1200" baseline="0" dirty="0" smtClean="0">
                <a:solidFill>
                  <a:schemeClr val="tx1"/>
                </a:solidFill>
                <a:effectLst/>
                <a:latin typeface="+mn-lt"/>
                <a:ea typeface="+mn-ea"/>
                <a:cs typeface="+mn-cs"/>
              </a:rPr>
            </a:br>
            <a:endParaRPr lang="en-GB" sz="1200" b="0" i="0" kern="1200" baseline="0" dirty="0" smtClean="0">
              <a:solidFill>
                <a:schemeClr val="tx1"/>
              </a:solidFill>
              <a:effectLst/>
              <a:latin typeface="+mn-lt"/>
              <a:ea typeface="+mn-ea"/>
              <a:cs typeface="+mn-cs"/>
            </a:endParaRPr>
          </a:p>
          <a:p>
            <a:r>
              <a:rPr lang="en-GB" sz="1200" b="0" i="0" kern="1200" baseline="0" dirty="0" smtClean="0">
                <a:solidFill>
                  <a:schemeClr val="tx1"/>
                </a:solidFill>
                <a:effectLst/>
                <a:latin typeface="+mn-lt"/>
                <a:ea typeface="+mn-ea"/>
                <a:cs typeface="+mn-cs"/>
              </a:rPr>
              <a:t>GT in hyp is G and {ta, tb, tc, tab, troot} and {tauab &amp; tauroot}</a:t>
            </a:r>
          </a:p>
          <a:p>
            <a:r>
              <a:rPr lang="en-GB" sz="1200" b="0" i="0" kern="1200" baseline="0" dirty="0" smtClean="0">
                <a:solidFill>
                  <a:schemeClr val="tx1"/>
                </a:solidFill>
                <a:effectLst/>
                <a:latin typeface="+mn-lt"/>
                <a:ea typeface="+mn-ea"/>
                <a:cs typeface="+mn-cs"/>
              </a:rPr>
              <a:t/>
            </a:r>
            <a:br>
              <a:rPr lang="en-GB" sz="1200" b="0" i="0" kern="1200" baseline="0" dirty="0" smtClean="0">
                <a:solidFill>
                  <a:schemeClr val="tx1"/>
                </a:solidFill>
                <a:effectLst/>
                <a:latin typeface="+mn-lt"/>
                <a:ea typeface="+mn-ea"/>
                <a:cs typeface="+mn-cs"/>
              </a:rPr>
            </a:br>
            <a:r>
              <a:rPr lang="en-GB" sz="1200" b="0" i="0" kern="1200" baseline="0" dirty="0" smtClean="0">
                <a:solidFill>
                  <a:schemeClr val="tx1"/>
                </a:solidFill>
                <a:effectLst/>
                <a:latin typeface="+mn-lt"/>
                <a:ea typeface="+mn-ea"/>
                <a:cs typeface="+mn-cs"/>
              </a:rPr>
              <a:t>As the example shows, can be mapped identically to Mref (we intentionally build M0 to support this). What changes is the neighberhood of genealogies and we will take that into account when calcing gene_ld.</a:t>
            </a:r>
          </a:p>
          <a:p>
            <a:endParaRPr lang="en-GB"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effectLst/>
                <a:latin typeface="+mn-lt"/>
                <a:ea typeface="+mn-ea"/>
                <a:cs typeface="+mn-cs"/>
              </a:rPr>
              <a:t>We need to decide how to map {ta, tb, tc, tab, troot} and {tauab &amp; tauroot} note that Mref has one param p0. It makes intuitive sense to us to map proot into it so we’ll do it for now (but are not required). This means p0s prior is equal to that of proot.</a:t>
            </a:r>
            <a:endParaRPr lang="he-IL"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e-IL" sz="1200" b="0" i="0" kern="1200" baseline="0" dirty="0" smtClean="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t>אז איך</a:t>
            </a:r>
            <a:r>
              <a:rPr lang="he-IL" baseline="0" dirty="0" smtClean="0"/>
              <a:t> נראה המודל-פיירינג?</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נתחיל עם הדברים שמיפינו. את הערך של טאתה-רוט מיפינו לטאתה אפס. אח"כ נוכל לחשב את הפריאור איך שבא לנו. נעדיף שהוא יהיה שווה לזה של טאתה-רוט כדי שיותר גורמים יתבטלו.</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את הגניאולוגיות מיפינו בדיוק איך שהן, וצריך לחשב את הלייקליהוד שלהן במודל החדש. זה קל בעזרת קינגמן בתוך אוכלוסיה אחת. ניזכר בזה אח"כ.</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לכל הפרמטרים שלא מופו אנחנו קוראים זד. נותר להגדיר איך המודל-פיירינג נראה על זד.</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effectLst/>
                <a:latin typeface="+mn-lt"/>
                <a:ea typeface="+mn-ea"/>
                <a:cs typeface="+mn-cs"/>
              </a:rPr>
              <a:t>The other thetas don’t have parallels in M0. They also don’t restrict genealogy ini any way (they only impact gene_ld) so we’ll just map them to ghost/mock params Of M0.</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effectLst/>
                <a:latin typeface="+mn-lt"/>
                <a:ea typeface="+mn-ea"/>
                <a:cs typeface="+mn-cs"/>
              </a:rPr>
              <a:t>The taus do restrict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356FF7-A210-47EF-BB51-5854D24EFFA2}" type="slidenum">
              <a:rPr lang="en-US" smtClean="0"/>
              <a:t>20</a:t>
            </a:fld>
            <a:endParaRPr lang="en-US"/>
          </a:p>
        </p:txBody>
      </p:sp>
    </p:spTree>
    <p:extLst>
      <p:ext uri="{BB962C8B-B14F-4D97-AF65-F5344CB8AC3E}">
        <p14:creationId xmlns:p14="http://schemas.microsoft.com/office/powerpoint/2010/main" val="2955008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בכל מקרה זד לא משפיע על הדאטה-לייקליהוד אז מה שהגדרנו הוא כבר מספיק כדי לעמוד בתנאי הברידג'ינג שלנו.</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 הסבר של הפיתוח...</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21</a:t>
            </a:fld>
            <a:endParaRPr lang="en-US"/>
          </a:p>
        </p:txBody>
      </p:sp>
    </p:spTree>
    <p:extLst>
      <p:ext uri="{BB962C8B-B14F-4D97-AF65-F5344CB8AC3E}">
        <p14:creationId xmlns:p14="http://schemas.microsoft.com/office/powerpoint/2010/main" val="4012554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אז בואו ניזכר איפה חישוב ה</a:t>
            </a:r>
            <a:r>
              <a:rPr lang="en-US" baseline="0" dirty="0" smtClean="0"/>
              <a:t>RBF</a:t>
            </a:r>
            <a:r>
              <a:rPr lang="he-IL" baseline="0" dirty="0" smtClean="0"/>
              <a:t> שלנו עומד.</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אנחנו רוצים לחשב את יחס הה</a:t>
            </a:r>
            <a:r>
              <a:rPr lang="en-GB" baseline="0" dirty="0" smtClean="0"/>
              <a:t>genealogy likelihoods</a:t>
            </a:r>
            <a:r>
              <a:rPr lang="he-IL" baseline="0" dirty="0" smtClean="0"/>
              <a:t> שנדגם מהפוסטיריור בהנתן </a:t>
            </a:r>
            <a:r>
              <a:rPr lang="en-US" baseline="0" dirty="0" smtClean="0"/>
              <a:t>X</a:t>
            </a:r>
            <a:r>
              <a:rPr lang="he-IL" baseline="0" dirty="0" smtClean="0"/>
              <a:t> ו </a:t>
            </a:r>
            <a:r>
              <a:rPr lang="en-US" baseline="0" dirty="0" smtClean="0"/>
              <a:t>M</a:t>
            </a:r>
            <a:r>
              <a:rPr lang="he-IL" baseline="0" dirty="0" smtClean="0"/>
              <a:t>.</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עכשיו נציב את ההגדרה שלנו של מודל-פיירינג-קונדישינל. נפתח גם את ההגדרה הרגילה של </a:t>
            </a:r>
            <a:r>
              <a:rPr lang="en-GB" baseline="0" dirty="0" smtClean="0"/>
              <a:t>genealogy likelihood</a:t>
            </a:r>
            <a:r>
              <a:rPr lang="he-IL" baseline="0" dirty="0" smtClean="0"/>
              <a:t> ונציב את הגורמים המקבילים אחד מעל השני.</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נצמצם את כל הטאתות ונקבל ביטוי כמעט סופי של לייקליהודז שלנו.</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בואו נסתכל על כל גורם:</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את הג'יליאולוגי של </a:t>
            </a:r>
            <a:r>
              <a:rPr lang="en-US" baseline="0" dirty="0" smtClean="0"/>
              <a:t>G</a:t>
            </a:r>
            <a:r>
              <a:rPr lang="he-IL" baseline="0" dirty="0" smtClean="0"/>
              <a:t> בתוך </a:t>
            </a:r>
            <a:r>
              <a:rPr lang="en-US" baseline="0" dirty="0" smtClean="0"/>
              <a:t>M</a:t>
            </a:r>
            <a:r>
              <a:rPr lang="he-IL" baseline="0" dirty="0" smtClean="0"/>
              <a:t>0 קל לחשב בעזרת קינגמאן. את הג'יניאולוג'י לייקליהוד בתוך </a:t>
            </a:r>
            <a:r>
              <a:rPr lang="en-US" baseline="0" dirty="0" smtClean="0"/>
              <a:t>M</a:t>
            </a:r>
            <a:r>
              <a:rPr lang="he-IL" baseline="0" dirty="0" smtClean="0"/>
              <a:t> יש לנו כי אנחנו נשענים על תשתית </a:t>
            </a:r>
            <a:r>
              <a:rPr lang="en-GB" baseline="0" dirty="0" smtClean="0"/>
              <a:t>gphocs MCMC</a:t>
            </a:r>
            <a:r>
              <a:rPr lang="he-IL" baseline="0" dirty="0" smtClean="0"/>
              <a:t>.</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הפראיורים של תאטה ידועים וקלים לחישוב. בד"כ נגדיר אותם להיות אותו פראיור ואז שניהם יתבטלו.</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הפראיור של טאו ידוע, קל לחישוב ומחושב כבר ע"י ג'יפוקס.</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עכשיו נותר את הפינה האחרונה- ה"פאיורים" של טאו בתוך </a:t>
            </a:r>
            <a:r>
              <a:rPr lang="en-US" baseline="0" dirty="0" smtClean="0"/>
              <a:t>M</a:t>
            </a:r>
            <a:r>
              <a:rPr lang="he-IL" baseline="0" dirty="0" smtClean="0"/>
              <a:t>0 כך שיקיים את דרישת ה</a:t>
            </a:r>
            <a:r>
              <a:rPr lang="en-GB" baseline="0" dirty="0" smtClean="0"/>
              <a:t>Perserving</a:t>
            </a:r>
            <a:r>
              <a:rPr lang="he-IL" baseline="0" dirty="0" smtClean="0"/>
              <a:t>. את זה אותיר כתרגיל לקורא</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22</a:t>
            </a:fld>
            <a:endParaRPr lang="en-US"/>
          </a:p>
        </p:txBody>
      </p:sp>
    </p:spTree>
    <p:extLst>
      <p:ext uri="{BB962C8B-B14F-4D97-AF65-F5344CB8AC3E}">
        <p14:creationId xmlns:p14="http://schemas.microsoft.com/office/powerpoint/2010/main" val="419950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24</a:t>
            </a:fld>
            <a:endParaRPr lang="en-US"/>
          </a:p>
        </p:txBody>
      </p:sp>
    </p:spTree>
    <p:extLst>
      <p:ext uri="{BB962C8B-B14F-4D97-AF65-F5344CB8AC3E}">
        <p14:creationId xmlns:p14="http://schemas.microsoft.com/office/powerpoint/2010/main" val="209853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גם</a:t>
            </a:r>
            <a:r>
              <a:rPr lang="he-IL" baseline="0" dirty="0" smtClean="0"/>
              <a:t> כשמאפשרים מיגרציות אנחנו מגיעים בצורה דומה לביטוי סגור של הארביאף, רק שעכשיו צריך לתת גם יחס מיוחד לפראיורים של אירועי המיגרציה (כי הם מייצרים חסמים ומגבלות על הטאוים)</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25</a:t>
            </a:fld>
            <a:endParaRPr lang="en-US"/>
          </a:p>
        </p:txBody>
      </p:sp>
    </p:spTree>
    <p:extLst>
      <p:ext uri="{BB962C8B-B14F-4D97-AF65-F5344CB8AC3E}">
        <p14:creationId xmlns:p14="http://schemas.microsoft.com/office/powerpoint/2010/main" val="320807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26</a:t>
            </a:fld>
            <a:endParaRPr lang="en-US"/>
          </a:p>
        </p:txBody>
      </p:sp>
    </p:spTree>
    <p:extLst>
      <p:ext uri="{BB962C8B-B14F-4D97-AF65-F5344CB8AC3E}">
        <p14:creationId xmlns:p14="http://schemas.microsoft.com/office/powerpoint/2010/main" val="3573635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לנאל</a:t>
            </a:r>
            <a:r>
              <a:rPr lang="he-IL" baseline="0" dirty="0" smtClean="0"/>
              <a:t> מודל יש יתרון בכך שהוא יכול להיות רפרנס מודל כדי להשוות בין כל שתי היפותזות</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27</a:t>
            </a:fld>
            <a:endParaRPr lang="en-US"/>
          </a:p>
        </p:txBody>
      </p:sp>
    </p:spTree>
    <p:extLst>
      <p:ext uri="{BB962C8B-B14F-4D97-AF65-F5344CB8AC3E}">
        <p14:creationId xmlns:p14="http://schemas.microsoft.com/office/powerpoint/2010/main" val="3574232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ושוב</a:t>
            </a:r>
            <a:r>
              <a:rPr lang="he-IL" baseline="0" dirty="0" smtClean="0"/>
              <a:t> אנחנו מגיעים לנוסחא די סגורה (חוץ מטואים ואירועי מיגרציה בתוך הקומב עצמו) לחישוב ארביאף בקומב רפרנס מודל</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28</a:t>
            </a:fld>
            <a:endParaRPr lang="en-US"/>
          </a:p>
        </p:txBody>
      </p:sp>
    </p:spTree>
    <p:extLst>
      <p:ext uri="{BB962C8B-B14F-4D97-AF65-F5344CB8AC3E}">
        <p14:creationId xmlns:p14="http://schemas.microsoft.com/office/powerpoint/2010/main" val="2215284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גם</a:t>
            </a:r>
            <a:r>
              <a:rPr lang="he-IL" baseline="0" dirty="0" smtClean="0"/>
              <a:t> ברפרנס מודל הזה אנחנו מגיעים לביטוי סגור ובר-חישוב של ארביאף.</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29</a:t>
            </a:fld>
            <a:endParaRPr lang="en-US"/>
          </a:p>
        </p:txBody>
      </p:sp>
    </p:spTree>
    <p:extLst>
      <p:ext uri="{BB962C8B-B14F-4D97-AF65-F5344CB8AC3E}">
        <p14:creationId xmlns:p14="http://schemas.microsoft.com/office/powerpoint/2010/main" val="756125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take</a:t>
            </a:r>
            <a:r>
              <a:rPr lang="en-US" baseline="0" dirty="0" smtClean="0"/>
              <a:t> the drawing from svg instead of prtscr</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5</a:t>
            </a:fld>
            <a:endParaRPr lang="en-US"/>
          </a:p>
        </p:txBody>
      </p:sp>
    </p:spTree>
    <p:extLst>
      <p:ext uri="{BB962C8B-B14F-4D97-AF65-F5344CB8AC3E}">
        <p14:creationId xmlns:p14="http://schemas.microsoft.com/office/powerpoint/2010/main" val="1416929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נשים</a:t>
            </a:r>
            <a:r>
              <a:rPr lang="he-IL" baseline="0" dirty="0" smtClean="0"/>
              <a:t> לב שכל מה שפיתחנו עד עכשיו לא חייב לקרות על העץ כולו. אם אנחנו רוצים להשתמש ברפרנס מודל שרץ חלק ממנו מוטט לקומב, אנחנו יכולים לפתח את אותן נוסחאות בדיוק, וכיוון שבזמן המיפוי שלנו כל מה שנמצא מחוץ לגוף הקומב עצמו ממופה באופן זהה לחלוטין, כל הפראיורים וג'יניאולוג'י לייקליהודז שם יתבטלו ונישאר עם אר-בי-אף רק על החלק מהמודל שנמצא בתוך הקומב ממש.</a:t>
            </a:r>
          </a:p>
          <a:p>
            <a:r>
              <a:rPr lang="he-IL" baseline="0" dirty="0" smtClean="0"/>
              <a:t>בטכניקה הזאת אנחנו משתמשים בניסויים שלנו כשידוע שאחת האוכלוסיות היא אאוטגרופ שאין דילמה לגביה.</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30</a:t>
            </a:fld>
            <a:endParaRPr lang="en-US"/>
          </a:p>
        </p:txBody>
      </p:sp>
    </p:spTree>
    <p:extLst>
      <p:ext uri="{BB962C8B-B14F-4D97-AF65-F5344CB8AC3E}">
        <p14:creationId xmlns:p14="http://schemas.microsoft.com/office/powerpoint/2010/main" val="673427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color changing taus</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40</a:t>
            </a:fld>
            <a:endParaRPr lang="en-US"/>
          </a:p>
        </p:txBody>
      </p:sp>
    </p:spTree>
    <p:extLst>
      <p:ext uri="{BB962C8B-B14F-4D97-AF65-F5344CB8AC3E}">
        <p14:creationId xmlns:p14="http://schemas.microsoft.com/office/powerpoint/2010/main" val="3646616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 remove numbers from top drawing</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41</a:t>
            </a:fld>
            <a:endParaRPr lang="en-US"/>
          </a:p>
        </p:txBody>
      </p:sp>
    </p:spTree>
    <p:extLst>
      <p:ext uri="{BB962C8B-B14F-4D97-AF65-F5344CB8AC3E}">
        <p14:creationId xmlns:p14="http://schemas.microsoft.com/office/powerpoint/2010/main" val="3394229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42</a:t>
            </a:fld>
            <a:endParaRPr lang="en-US"/>
          </a:p>
        </p:txBody>
      </p:sp>
    </p:spTree>
    <p:extLst>
      <p:ext uri="{BB962C8B-B14F-4D97-AF65-F5344CB8AC3E}">
        <p14:creationId xmlns:p14="http://schemas.microsoft.com/office/powerpoint/2010/main" val="3067930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48</a:t>
            </a:fld>
            <a:endParaRPr lang="en-US"/>
          </a:p>
        </p:txBody>
      </p:sp>
    </p:spTree>
    <p:extLst>
      <p:ext uri="{BB962C8B-B14F-4D97-AF65-F5344CB8AC3E}">
        <p14:creationId xmlns:p14="http://schemas.microsoft.com/office/powerpoint/2010/main" val="184318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54</a:t>
            </a:fld>
            <a:endParaRPr lang="en-US"/>
          </a:p>
        </p:txBody>
      </p:sp>
    </p:spTree>
    <p:extLst>
      <p:ext uri="{BB962C8B-B14F-4D97-AF65-F5344CB8AC3E}">
        <p14:creationId xmlns:p14="http://schemas.microsoft.com/office/powerpoint/2010/main" val="255025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 take</a:t>
            </a:r>
            <a:r>
              <a:rPr lang="en-US" baseline="0" dirty="0" smtClean="0"/>
              <a:t> the drawing from svg instead of prtscr</a:t>
            </a:r>
            <a:endParaRPr lang="en-US" dirty="0" smtClean="0"/>
          </a:p>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10</a:t>
            </a:fld>
            <a:endParaRPr lang="en-US"/>
          </a:p>
        </p:txBody>
      </p:sp>
    </p:spTree>
    <p:extLst>
      <p:ext uri="{BB962C8B-B14F-4D97-AF65-F5344CB8AC3E}">
        <p14:creationId xmlns:p14="http://schemas.microsoft.com/office/powerpoint/2010/main" val="275696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Metropolis-Hastings updates:</a:t>
            </a:r>
          </a:p>
          <a:p>
            <a:pPr algn="ctr"/>
            <a:endParaRPr lang="en-US" dirty="0">
              <a:solidFill>
                <a:srgbClr val="FFFFFF"/>
              </a:solidFill>
            </a:endParaRPr>
          </a:p>
          <a:p>
            <a:pPr marL="342900" indent="-342900">
              <a:buAutoNum type="arabicPeriod"/>
            </a:pPr>
            <a:r>
              <a:rPr lang="en-US" dirty="0">
                <a:solidFill>
                  <a:srgbClr val="FFFFFF"/>
                </a:solidFill>
              </a:rPr>
              <a:t>Update coalescent times For each individual coalescent event in each population, perturb the time of the event without changing the topology of the genealogy or any other coalescent time. </a:t>
            </a:r>
            <a:br>
              <a:rPr lang="en-US" dirty="0">
                <a:solidFill>
                  <a:srgbClr val="FFFFFF"/>
                </a:solidFill>
              </a:rPr>
            </a:br>
            <a:endParaRPr lang="en-US" dirty="0">
              <a:solidFill>
                <a:srgbClr val="FFFFFF"/>
              </a:solidFill>
            </a:endParaRPr>
          </a:p>
          <a:p>
            <a:pPr marL="342900" indent="-342900">
              <a:buAutoNum type="arabicPeriod"/>
            </a:pPr>
            <a:r>
              <a:rPr lang="en-US" dirty="0">
                <a:solidFill>
                  <a:srgbClr val="FFFFFF"/>
                </a:solidFill>
              </a:rPr>
              <a:t>Update genealogy structure: For each subtree of each genealogy, alter the subtree using a subtree prune-and-regraft operation. </a:t>
            </a:r>
            <a:br>
              <a:rPr lang="en-US" dirty="0">
                <a:solidFill>
                  <a:srgbClr val="FFFFFF"/>
                </a:solidFill>
              </a:rPr>
            </a:br>
            <a:endParaRPr lang="en-US" dirty="0">
              <a:solidFill>
                <a:srgbClr val="FFFFFF"/>
              </a:solidFill>
            </a:endParaRPr>
          </a:p>
          <a:p>
            <a:pPr marL="342900" indent="-342900">
              <a:buAutoNum type="arabicPeriod"/>
            </a:pPr>
            <a:r>
              <a:rPr lang="en-US" dirty="0">
                <a:solidFill>
                  <a:srgbClr val="FFFFFF"/>
                </a:solidFill>
              </a:rPr>
              <a:t>Update θp: For each population p, slightly perturb θp. </a:t>
            </a:r>
            <a:br>
              <a:rPr lang="en-US" dirty="0">
                <a:solidFill>
                  <a:srgbClr val="FFFFFF"/>
                </a:solidFill>
              </a:rPr>
            </a:br>
            <a:endParaRPr lang="en-US" dirty="0">
              <a:solidFill>
                <a:srgbClr val="FFFFFF"/>
              </a:solidFill>
            </a:endParaRPr>
          </a:p>
          <a:p>
            <a:pPr marL="342900" indent="-342900">
              <a:buAutoNum type="arabicPeriod"/>
            </a:pPr>
            <a:r>
              <a:rPr lang="en-US" dirty="0">
                <a:solidFill>
                  <a:srgbClr val="FFFFFF"/>
                </a:solidFill>
              </a:rPr>
              <a:t>Update τp: For each population p, slightly perturb τp. If nescessary, also “stretch” or "squeeze" each genealogy Gi as needed to accommodate the proposed change in τp. </a:t>
            </a:r>
            <a:br>
              <a:rPr lang="en-US" dirty="0">
                <a:solidFill>
                  <a:srgbClr val="FFFFFF"/>
                </a:solidFill>
              </a:rPr>
            </a:br>
            <a:endParaRPr lang="en-US" dirty="0">
              <a:solidFill>
                <a:srgbClr val="FFFFFF"/>
              </a:solidFill>
            </a:endParaRPr>
          </a:p>
          <a:p>
            <a:pPr marL="342900" indent="-342900">
              <a:buAutoNum type="arabicPeriod"/>
            </a:pPr>
            <a:r>
              <a:rPr lang="en-US" dirty="0">
                <a:solidFill>
                  <a:srgbClr val="FFFFFF"/>
                </a:solidFill>
              </a:rPr>
              <a:t>Rescale all parameters: Slightly perturb all model parameters θp, τp, mb and all coalescent times across all genealogies by a multiplicative factor sampled close to 1.</a:t>
            </a:r>
          </a:p>
          <a:p>
            <a:endParaRPr lang="en-US" dirty="0">
              <a:cs typeface="Calibri"/>
            </a:endParaRPr>
          </a:p>
        </p:txBody>
      </p:sp>
      <p:sp>
        <p:nvSpPr>
          <p:cNvPr id="4" name="Slide Number Placeholder 3"/>
          <p:cNvSpPr>
            <a:spLocks noGrp="1"/>
          </p:cNvSpPr>
          <p:nvPr>
            <p:ph type="sldNum" sz="quarter" idx="10"/>
          </p:nvPr>
        </p:nvSpPr>
        <p:spPr/>
        <p:txBody>
          <a:bodyPr/>
          <a:lstStyle/>
          <a:p>
            <a:fld id="{50356FF7-A210-47EF-BB51-5854D24EFFA2}" type="slidenum">
              <a:rPr lang="en-US"/>
              <a:t>12</a:t>
            </a:fld>
            <a:endParaRPr lang="en-US"/>
          </a:p>
        </p:txBody>
      </p:sp>
    </p:spTree>
    <p:extLst>
      <p:ext uri="{BB962C8B-B14F-4D97-AF65-F5344CB8AC3E}">
        <p14:creationId xmlns:p14="http://schemas.microsoft.com/office/powerpoint/2010/main" val="237368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14</a:t>
            </a:fld>
            <a:endParaRPr lang="en-US"/>
          </a:p>
        </p:txBody>
      </p:sp>
    </p:spTree>
    <p:extLst>
      <p:ext uri="{BB962C8B-B14F-4D97-AF65-F5344CB8AC3E}">
        <p14:creationId xmlns:p14="http://schemas.microsoft.com/office/powerpoint/2010/main" val="165292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15</a:t>
            </a:fld>
            <a:endParaRPr lang="en-US"/>
          </a:p>
        </p:txBody>
      </p:sp>
    </p:spTree>
    <p:extLst>
      <p:ext uri="{BB962C8B-B14F-4D97-AF65-F5344CB8AC3E}">
        <p14:creationId xmlns:p14="http://schemas.microsoft.com/office/powerpoint/2010/main" val="4207261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Prop1: </a:t>
            </a:r>
            <a:r>
              <a:rPr lang="en-US" baseline="0" dirty="0" smtClean="0"/>
              <a:t> BRIDGING –</a:t>
            </a:r>
            <a:r>
              <a:rPr lang="en-GB" sz="1200" b="0" i="0" kern="1200" dirty="0" smtClean="0">
                <a:solidFill>
                  <a:schemeClr val="tx1"/>
                </a:solidFill>
                <a:effectLst/>
                <a:latin typeface="+mn-lt"/>
                <a:ea typeface="+mn-ea"/>
                <a:cs typeface="+mn-cs"/>
              </a:rPr>
              <a:t>The</a:t>
            </a:r>
            <a:r>
              <a:rPr lang="en-GB" sz="1200" b="0" i="0" kern="1200" baseline="0" dirty="0" smtClean="0">
                <a:solidFill>
                  <a:schemeClr val="tx1"/>
                </a:solidFill>
                <a:effectLst/>
                <a:latin typeface="+mn-lt"/>
                <a:ea typeface="+mn-ea"/>
                <a:cs typeface="+mn-cs"/>
              </a:rPr>
              <a:t> MPC accepts genealogies+params from hyp but emits ld from ref. </a:t>
            </a:r>
          </a:p>
          <a:p>
            <a:r>
              <a:rPr lang="en-US" baseline="0" dirty="0" smtClean="0"/>
              <a:t>  </a:t>
            </a:r>
          </a:p>
          <a:p>
            <a:r>
              <a:rPr lang="en-US" baseline="0" dirty="0" smtClean="0"/>
              <a:t>`Prop2: PRESERVATION – illegal scenarios in the hyp should be illegal in the ref</a:t>
            </a:r>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16</a:t>
            </a:fld>
            <a:endParaRPr lang="en-US"/>
          </a:p>
        </p:txBody>
      </p:sp>
    </p:spTree>
    <p:extLst>
      <p:ext uri="{BB962C8B-B14F-4D97-AF65-F5344CB8AC3E}">
        <p14:creationId xmlns:p14="http://schemas.microsoft.com/office/powerpoint/2010/main" val="281890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17</a:t>
            </a:fld>
            <a:endParaRPr lang="en-US"/>
          </a:p>
        </p:txBody>
      </p:sp>
    </p:spTree>
    <p:extLst>
      <p:ext uri="{BB962C8B-B14F-4D97-AF65-F5344CB8AC3E}">
        <p14:creationId xmlns:p14="http://schemas.microsoft.com/office/powerpoint/2010/main" val="65645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56FF7-A210-47EF-BB51-5854D24EFFA2}" type="slidenum">
              <a:rPr lang="en-US" smtClean="0"/>
              <a:t>18</a:t>
            </a:fld>
            <a:endParaRPr lang="en-US"/>
          </a:p>
        </p:txBody>
      </p:sp>
    </p:spTree>
    <p:extLst>
      <p:ext uri="{BB962C8B-B14F-4D97-AF65-F5344CB8AC3E}">
        <p14:creationId xmlns:p14="http://schemas.microsoft.com/office/powerpoint/2010/main" val="5536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github.com/selotape/mcre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7.pn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A New Bayesian Method for Comparing Demographic Models</a:t>
            </a:r>
            <a:endParaRPr lang="en-US" dirty="0"/>
          </a:p>
        </p:txBody>
      </p:sp>
      <p:sp>
        <p:nvSpPr>
          <p:cNvPr id="3" name="Subtitle 2"/>
          <p:cNvSpPr>
            <a:spLocks noGrp="1"/>
          </p:cNvSpPr>
          <p:nvPr>
            <p:ph type="subTitle" idx="1"/>
          </p:nvPr>
        </p:nvSpPr>
        <p:spPr>
          <a:xfrm>
            <a:off x="1524000" y="4971578"/>
            <a:ext cx="9144000" cy="1655762"/>
          </a:xfrm>
        </p:spPr>
        <p:txBody>
          <a:bodyPr vert="horz" lIns="91440" tIns="45720" rIns="91440" bIns="45720" rtlCol="0" anchor="t">
            <a:normAutofit/>
          </a:bodyPr>
          <a:lstStyle/>
          <a:p>
            <a:r>
              <a:rPr lang="en-US" dirty="0">
                <a:cs typeface="Calibri"/>
              </a:rPr>
              <a:t>By Ron Visbord,</a:t>
            </a:r>
          </a:p>
          <a:p>
            <a:r>
              <a:rPr lang="en-US" dirty="0">
                <a:cs typeface="Calibri"/>
              </a:rPr>
              <a:t>under supervision of Dr. Ilan Gronau</a:t>
            </a:r>
            <a:endParaRPr lang="en-US" dirty="0"/>
          </a:p>
        </p:txBody>
      </p:sp>
      <p:pic>
        <p:nvPicPr>
          <p:cNvPr id="4" name="Picture 4">
            <a:extLst>
              <a:ext uri="{FF2B5EF4-FFF2-40B4-BE49-F238E27FC236}">
                <a16:creationId xmlns="" xmlns:a16="http://schemas.microsoft.com/office/drawing/2014/main" id="{6ADACA38-C4E3-4EDB-8C45-2B1F42B07755}"/>
              </a:ext>
            </a:extLst>
          </p:cNvPr>
          <p:cNvPicPr>
            <a:picLocks noChangeAspect="1"/>
          </p:cNvPicPr>
          <p:nvPr/>
        </p:nvPicPr>
        <p:blipFill>
          <a:blip r:embed="rId3"/>
          <a:stretch>
            <a:fillRect/>
          </a:stretch>
        </p:blipFill>
        <p:spPr>
          <a:xfrm>
            <a:off x="296172" y="239847"/>
            <a:ext cx="2743200" cy="886156"/>
          </a:xfrm>
          <a:prstGeom prst="rect">
            <a:avLst/>
          </a:prstGeom>
        </p:spPr>
      </p:pic>
      <p:pic>
        <p:nvPicPr>
          <p:cNvPr id="6" name="Picture 6">
            <a:extLst>
              <a:ext uri="{FF2B5EF4-FFF2-40B4-BE49-F238E27FC236}">
                <a16:creationId xmlns="" xmlns:a16="http://schemas.microsoft.com/office/drawing/2014/main" id="{00283E48-A5A3-41AD-9938-85B26C30A08E}"/>
              </a:ext>
            </a:extLst>
          </p:cNvPr>
          <p:cNvPicPr>
            <a:picLocks noChangeAspect="1"/>
          </p:cNvPicPr>
          <p:nvPr/>
        </p:nvPicPr>
        <p:blipFill>
          <a:blip r:embed="rId4"/>
          <a:stretch>
            <a:fillRect/>
          </a:stretch>
        </p:blipFill>
        <p:spPr>
          <a:xfrm>
            <a:off x="384595" y="4480525"/>
            <a:ext cx="1905000" cy="215265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7BAFE2-E5C5-4302-93CF-FD545F664013}"/>
              </a:ext>
            </a:extLst>
          </p:cNvPr>
          <p:cNvSpPr>
            <a:spLocks noGrp="1"/>
          </p:cNvSpPr>
          <p:nvPr>
            <p:ph type="title"/>
          </p:nvPr>
        </p:nvSpPr>
        <p:spPr>
          <a:xfrm>
            <a:off x="533400" y="2498725"/>
            <a:ext cx="10515600" cy="1325563"/>
          </a:xfrm>
        </p:spPr>
        <p:txBody>
          <a:bodyPr/>
          <a:lstStyle/>
          <a:p>
            <a:r>
              <a:rPr lang="en-US" dirty="0">
                <a:cs typeface="Calibri Light"/>
              </a:rPr>
              <a:t>What is Population</a:t>
            </a:r>
            <a:br>
              <a:rPr lang="en-US" dirty="0">
                <a:cs typeface="Calibri Light"/>
              </a:rPr>
            </a:br>
            <a:r>
              <a:rPr lang="en-US" dirty="0">
                <a:cs typeface="Calibri Light"/>
              </a:rPr>
              <a:t>Parameter Inference?</a:t>
            </a:r>
          </a:p>
        </p:txBody>
      </p:sp>
      <p:pic>
        <p:nvPicPr>
          <p:cNvPr id="4" name="Picture 4" descr="A screenshot of a cell phone&#10;&#10;Description generated with high confidence">
            <a:extLst>
              <a:ext uri="{FF2B5EF4-FFF2-40B4-BE49-F238E27FC236}">
                <a16:creationId xmlns="" xmlns:a16="http://schemas.microsoft.com/office/drawing/2014/main" id="{8552AF4D-0520-4E90-B4C6-E8D604AF34D2}"/>
              </a:ext>
            </a:extLst>
          </p:cNvPr>
          <p:cNvPicPr>
            <a:picLocks noChangeAspect="1"/>
          </p:cNvPicPr>
          <p:nvPr/>
        </p:nvPicPr>
        <p:blipFill>
          <a:blip r:embed="rId3"/>
          <a:stretch>
            <a:fillRect/>
          </a:stretch>
        </p:blipFill>
        <p:spPr>
          <a:xfrm>
            <a:off x="5694218" y="75473"/>
            <a:ext cx="6331526" cy="6610076"/>
          </a:xfrm>
          <a:prstGeom prst="rect">
            <a:avLst/>
          </a:prstGeom>
        </p:spPr>
      </p:pic>
    </p:spTree>
    <p:extLst>
      <p:ext uri="{BB962C8B-B14F-4D97-AF65-F5344CB8AC3E}">
        <p14:creationId xmlns:p14="http://schemas.microsoft.com/office/powerpoint/2010/main" val="4251437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D2BC17-325A-4D59-89DE-3BB688CCDABD}"/>
              </a:ext>
            </a:extLst>
          </p:cNvPr>
          <p:cNvSpPr>
            <a:spLocks noGrp="1"/>
          </p:cNvSpPr>
          <p:nvPr>
            <p:ph type="title"/>
          </p:nvPr>
        </p:nvSpPr>
        <p:spPr/>
        <p:txBody>
          <a:bodyPr/>
          <a:lstStyle/>
          <a:p>
            <a:r>
              <a:rPr lang="en-US" dirty="0">
                <a:cs typeface="Calibri Light"/>
              </a:rPr>
              <a:t>What is G-PhoCS?</a:t>
            </a:r>
            <a:endParaRPr lang="en-US" dirty="0">
              <a:cs typeface="Calibri Light"/>
            </a:endParaRPr>
          </a:p>
        </p:txBody>
      </p:sp>
      <p:sp>
        <p:nvSpPr>
          <p:cNvPr id="3" name="Content Placeholder 2">
            <a:extLst>
              <a:ext uri="{FF2B5EF4-FFF2-40B4-BE49-F238E27FC236}">
                <a16:creationId xmlns="" xmlns:a16="http://schemas.microsoft.com/office/drawing/2014/main" id="{DEF73D0B-F55C-4CB3-A1DA-AA4573218CA8}"/>
              </a:ext>
            </a:extLst>
          </p:cNvPr>
          <p:cNvSpPr>
            <a:spLocks noGrp="1"/>
          </p:cNvSpPr>
          <p:nvPr>
            <p:ph idx="1"/>
          </p:nvPr>
        </p:nvSpPr>
        <p:spPr/>
        <p:txBody>
          <a:bodyPr vert="horz" lIns="91440" tIns="45720" rIns="91440" bIns="45720" rtlCol="0" anchor="t">
            <a:normAutofit/>
          </a:bodyPr>
          <a:lstStyle/>
          <a:p>
            <a:r>
              <a:rPr lang="en-US" dirty="0">
                <a:cs typeface="Calibri"/>
              </a:rPr>
              <a:t>A  "Generalized Phylogenetic Coalescent Sampler"</a:t>
            </a:r>
            <a:r>
              <a:rPr lang="en-US" dirty="0">
                <a:ea typeface="+mn-lt"/>
                <a:cs typeface="+mn-lt"/>
              </a:rPr>
              <a:t/>
            </a:r>
            <a:br>
              <a:rPr lang="en-US" dirty="0">
                <a:ea typeface="+mn-lt"/>
                <a:cs typeface="+mn-lt"/>
              </a:rPr>
            </a:br>
            <a:endParaRPr lang="en-US" dirty="0">
              <a:cs typeface="Calibri"/>
            </a:endParaRPr>
          </a:p>
          <a:p>
            <a:r>
              <a:rPr lang="en-US" dirty="0">
                <a:cs typeface="Calibri"/>
              </a:rPr>
              <a:t>P(X,G,Θ|M)   =   P(Θ|M) P(G|M,Θ) P(X|G) </a:t>
            </a:r>
            <a:br>
              <a:rPr lang="en-US" dirty="0">
                <a:cs typeface="Calibri"/>
              </a:rPr>
            </a:br>
            <a:r>
              <a:rPr lang="en-US" dirty="0">
                <a:cs typeface="Calibri"/>
              </a:rPr>
              <a:t/>
            </a:r>
            <a:br>
              <a:rPr lang="en-US" dirty="0">
                <a:cs typeface="Calibri"/>
              </a:rPr>
            </a:br>
            <a:r>
              <a:rPr lang="en-US" dirty="0">
                <a:cs typeface="Calibri"/>
              </a:rPr>
              <a:t>                        =   </a:t>
            </a:r>
            <a:r>
              <a:rPr lang="en-US" b="1" dirty="0">
                <a:cs typeface="Calibri"/>
              </a:rPr>
              <a:t>P(Θ|M) π_l P(</a:t>
            </a:r>
            <a:r>
              <a:rPr lang="en-US" b="1" dirty="0" err="1">
                <a:cs typeface="Calibri"/>
              </a:rPr>
              <a:t>G_l|M,Θ</a:t>
            </a:r>
            <a:r>
              <a:rPr lang="en-US" b="1" dirty="0">
                <a:cs typeface="Calibri"/>
              </a:rPr>
              <a:t>) P(</a:t>
            </a:r>
            <a:r>
              <a:rPr lang="en-US" b="1" dirty="0" err="1">
                <a:cs typeface="Calibri"/>
              </a:rPr>
              <a:t>X_l|G_l</a:t>
            </a:r>
            <a:r>
              <a:rPr lang="en-US" b="1" dirty="0">
                <a:cs typeface="Calibri"/>
              </a:rPr>
              <a:t>).</a:t>
            </a:r>
          </a:p>
        </p:txBody>
      </p:sp>
      <p:pic>
        <p:nvPicPr>
          <p:cNvPr id="4" name="Picture 4" descr="A picture containing object&#10;&#10;Description generated with high confidence">
            <a:extLst>
              <a:ext uri="{FF2B5EF4-FFF2-40B4-BE49-F238E27FC236}">
                <a16:creationId xmlns="" xmlns:a16="http://schemas.microsoft.com/office/drawing/2014/main" id="{9D0656EA-6CE8-4A89-A99E-5C81051AA05D}"/>
              </a:ext>
            </a:extLst>
          </p:cNvPr>
          <p:cNvPicPr>
            <a:picLocks noChangeAspect="1"/>
          </p:cNvPicPr>
          <p:nvPr/>
        </p:nvPicPr>
        <p:blipFill>
          <a:blip r:embed="rId2"/>
          <a:stretch>
            <a:fillRect/>
          </a:stretch>
        </p:blipFill>
        <p:spPr>
          <a:xfrm>
            <a:off x="805563" y="5698573"/>
            <a:ext cx="10602823" cy="656460"/>
          </a:xfrm>
          <a:prstGeom prst="rect">
            <a:avLst/>
          </a:prstGeom>
        </p:spPr>
      </p:pic>
      <p:pic>
        <p:nvPicPr>
          <p:cNvPr id="5" name="Picture 4">
            <a:extLst>
              <a:ext uri="{FF2B5EF4-FFF2-40B4-BE49-F238E27FC236}">
                <a16:creationId xmlns="" xmlns:a16="http://schemas.microsoft.com/office/drawing/2014/main" id="{786F81A0-DBB5-4509-A4E0-69D2EDE8BA50}"/>
              </a:ext>
            </a:extLst>
          </p:cNvPr>
          <p:cNvPicPr>
            <a:picLocks noChangeAspect="1"/>
          </p:cNvPicPr>
          <p:nvPr/>
        </p:nvPicPr>
        <p:blipFill>
          <a:blip r:embed="rId3"/>
          <a:stretch>
            <a:fillRect/>
          </a:stretch>
        </p:blipFill>
        <p:spPr>
          <a:xfrm>
            <a:off x="10356313" y="362028"/>
            <a:ext cx="1426538" cy="1625220"/>
          </a:xfrm>
          <a:prstGeom prst="rect">
            <a:avLst/>
          </a:prstGeom>
        </p:spPr>
      </p:pic>
    </p:spTree>
    <p:extLst>
      <p:ext uri="{BB962C8B-B14F-4D97-AF65-F5344CB8AC3E}">
        <p14:creationId xmlns:p14="http://schemas.microsoft.com/office/powerpoint/2010/main" val="15942595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517029-36BE-4A4C-AF63-83FB9152E99C}"/>
              </a:ext>
            </a:extLst>
          </p:cNvPr>
          <p:cNvSpPr>
            <a:spLocks noGrp="1"/>
          </p:cNvSpPr>
          <p:nvPr>
            <p:ph type="title"/>
          </p:nvPr>
        </p:nvSpPr>
        <p:spPr/>
        <p:txBody>
          <a:bodyPr/>
          <a:lstStyle/>
          <a:p>
            <a:r>
              <a:rPr lang="en-US" dirty="0">
                <a:cs typeface="Calibri Light"/>
              </a:rPr>
              <a:t>What is G-PhoCS?</a:t>
            </a:r>
            <a:endParaRPr lang="en-US" dirty="0"/>
          </a:p>
        </p:txBody>
      </p:sp>
      <p:pic>
        <p:nvPicPr>
          <p:cNvPr id="4" name="Picture 4" descr="A picture containing indoor&#10;&#10;Description generated with high confidence">
            <a:extLst>
              <a:ext uri="{FF2B5EF4-FFF2-40B4-BE49-F238E27FC236}">
                <a16:creationId xmlns="" xmlns:a16="http://schemas.microsoft.com/office/drawing/2014/main" id="{2621E72C-159C-4982-BFFE-5439B9905DF1}"/>
              </a:ext>
            </a:extLst>
          </p:cNvPr>
          <p:cNvPicPr>
            <a:picLocks noChangeAspect="1"/>
          </p:cNvPicPr>
          <p:nvPr/>
        </p:nvPicPr>
        <p:blipFill>
          <a:blip r:embed="rId3"/>
          <a:stretch>
            <a:fillRect/>
          </a:stretch>
        </p:blipFill>
        <p:spPr>
          <a:xfrm>
            <a:off x="6777565" y="5147500"/>
            <a:ext cx="5272616" cy="1537167"/>
          </a:xfrm>
          <a:prstGeom prst="rect">
            <a:avLst/>
          </a:prstGeom>
        </p:spPr>
      </p:pic>
      <p:pic>
        <p:nvPicPr>
          <p:cNvPr id="7" name="Picture 6">
            <a:extLst>
              <a:ext uri="{FF2B5EF4-FFF2-40B4-BE49-F238E27FC236}">
                <a16:creationId xmlns="" xmlns:a16="http://schemas.microsoft.com/office/drawing/2014/main" id="{786F81A0-DBB5-4509-A4E0-69D2EDE8BA50}"/>
              </a:ext>
            </a:extLst>
          </p:cNvPr>
          <p:cNvPicPr>
            <a:picLocks noChangeAspect="1"/>
          </p:cNvPicPr>
          <p:nvPr/>
        </p:nvPicPr>
        <p:blipFill>
          <a:blip r:embed="rId4"/>
          <a:stretch>
            <a:fillRect/>
          </a:stretch>
        </p:blipFill>
        <p:spPr>
          <a:xfrm>
            <a:off x="10356313" y="362028"/>
            <a:ext cx="1426538" cy="1625220"/>
          </a:xfrm>
          <a:prstGeom prst="rect">
            <a:avLst/>
          </a:prstGeom>
        </p:spPr>
      </p:pic>
      <p:sp>
        <p:nvSpPr>
          <p:cNvPr id="8" name="TextBox 7">
            <a:extLst>
              <a:ext uri="{FF2B5EF4-FFF2-40B4-BE49-F238E27FC236}">
                <a16:creationId xmlns="" xmlns:a16="http://schemas.microsoft.com/office/drawing/2014/main" id="{802F3F10-CBB8-4C26-9DDF-7296EA0D1495}"/>
              </a:ext>
            </a:extLst>
          </p:cNvPr>
          <p:cNvSpPr txBox="1"/>
          <p:nvPr/>
        </p:nvSpPr>
        <p:spPr>
          <a:xfrm>
            <a:off x="364067" y="1686984"/>
            <a:ext cx="11453282" cy="48320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Metropolis-Hastings updates</a:t>
            </a:r>
            <a:r>
              <a:rPr lang="en-US" sz="2800" dirty="0">
                <a:cs typeface="Calibri"/>
              </a:rPr>
              <a:t>:</a:t>
            </a:r>
          </a:p>
          <a:p>
            <a:pPr algn="ctr"/>
            <a:endParaRPr lang="en-US" sz="2800" dirty="0">
              <a:cs typeface="Calibri"/>
            </a:endParaRPr>
          </a:p>
          <a:p>
            <a:pPr marL="800100" lvl="1" indent="-342900">
              <a:buAutoNum type="arabicPeriod"/>
            </a:pPr>
            <a:r>
              <a:rPr lang="en-US" sz="2800" dirty="0">
                <a:cs typeface="Calibri"/>
              </a:rPr>
              <a:t>Update coalescent times</a:t>
            </a:r>
            <a:r>
              <a:rPr lang="en-US" sz="2800" dirty="0">
                <a:ea typeface="+mn-lt"/>
                <a:cs typeface="+mn-lt"/>
              </a:rPr>
              <a:t/>
            </a:r>
            <a:br>
              <a:rPr lang="en-US" sz="2800" dirty="0">
                <a:ea typeface="+mn-lt"/>
                <a:cs typeface="+mn-lt"/>
              </a:rPr>
            </a:br>
            <a:endParaRPr lang="en-US" sz="2800" dirty="0">
              <a:ea typeface="+mn-lt"/>
              <a:cs typeface="+mn-lt"/>
            </a:endParaRPr>
          </a:p>
          <a:p>
            <a:pPr marL="800100" lvl="1" indent="-342900">
              <a:buAutoNum type="arabicPeriod"/>
            </a:pPr>
            <a:r>
              <a:rPr lang="en-US" sz="2800" dirty="0">
                <a:cs typeface="Calibri"/>
              </a:rPr>
              <a:t>Update genealogy structure</a:t>
            </a:r>
            <a:r>
              <a:rPr lang="en-US" sz="2800" dirty="0">
                <a:ea typeface="+mn-lt"/>
                <a:cs typeface="+mn-lt"/>
              </a:rPr>
              <a:t/>
            </a:r>
            <a:br>
              <a:rPr lang="en-US" sz="2800" dirty="0">
                <a:ea typeface="+mn-lt"/>
                <a:cs typeface="+mn-lt"/>
              </a:rPr>
            </a:br>
            <a:endParaRPr lang="en-US" sz="2800" dirty="0">
              <a:ea typeface="+mn-lt"/>
              <a:cs typeface="+mn-lt"/>
            </a:endParaRPr>
          </a:p>
          <a:p>
            <a:pPr marL="800100" lvl="1" indent="-342900">
              <a:buAutoNum type="arabicPeriod"/>
            </a:pPr>
            <a:r>
              <a:rPr lang="en-US" sz="2800" dirty="0">
                <a:cs typeface="Calibri"/>
              </a:rPr>
              <a:t>Update </a:t>
            </a:r>
            <a:r>
              <a:rPr lang="en-US" sz="2800" dirty="0" err="1">
                <a:cs typeface="Calibri"/>
              </a:rPr>
              <a:t>θ</a:t>
            </a:r>
            <a:r>
              <a:rPr lang="en-US" sz="2000" dirty="0" err="1">
                <a:cs typeface="Calibri"/>
              </a:rPr>
              <a:t>p</a:t>
            </a:r>
            <a:r>
              <a:rPr lang="en-US" sz="2000" dirty="0">
                <a:ea typeface="+mn-lt"/>
                <a:cs typeface="+mn-lt"/>
              </a:rPr>
              <a:t/>
            </a:r>
            <a:br>
              <a:rPr lang="en-US" sz="2000" dirty="0">
                <a:ea typeface="+mn-lt"/>
                <a:cs typeface="+mn-lt"/>
              </a:rPr>
            </a:br>
            <a:endParaRPr lang="en-US" sz="2800" dirty="0">
              <a:ea typeface="+mn-lt"/>
              <a:cs typeface="+mn-lt"/>
            </a:endParaRPr>
          </a:p>
          <a:p>
            <a:pPr marL="800100" lvl="1" indent="-342900">
              <a:buAutoNum type="arabicPeriod"/>
            </a:pPr>
            <a:r>
              <a:rPr lang="en-US" sz="2800" dirty="0">
                <a:cs typeface="Calibri"/>
              </a:rPr>
              <a:t>Update </a:t>
            </a:r>
            <a:r>
              <a:rPr lang="en-US" sz="2800" dirty="0" err="1">
                <a:cs typeface="Calibri"/>
              </a:rPr>
              <a:t>τ</a:t>
            </a:r>
            <a:r>
              <a:rPr lang="en-US" sz="2000" dirty="0" err="1">
                <a:cs typeface="Calibri"/>
              </a:rPr>
              <a:t>p</a:t>
            </a:r>
            <a:r>
              <a:rPr lang="en-US" sz="2000" dirty="0">
                <a:ea typeface="+mn-lt"/>
                <a:cs typeface="+mn-lt"/>
              </a:rPr>
              <a:t/>
            </a:r>
            <a:br>
              <a:rPr lang="en-US" sz="2000" dirty="0">
                <a:ea typeface="+mn-lt"/>
                <a:cs typeface="+mn-lt"/>
              </a:rPr>
            </a:br>
            <a:endParaRPr lang="en-US" sz="2800" dirty="0">
              <a:ea typeface="+mn-lt"/>
              <a:cs typeface="+mn-lt"/>
            </a:endParaRPr>
          </a:p>
          <a:p>
            <a:pPr marL="800100" lvl="1" indent="-342900">
              <a:buAutoNum type="arabicPeriod"/>
            </a:pPr>
            <a:r>
              <a:rPr lang="en-US" sz="2800" dirty="0">
                <a:cs typeface="Calibri"/>
              </a:rPr>
              <a:t>Rescale all parameters</a:t>
            </a:r>
          </a:p>
        </p:txBody>
      </p:sp>
    </p:spTree>
    <p:extLst>
      <p:ext uri="{BB962C8B-B14F-4D97-AF65-F5344CB8AC3E}">
        <p14:creationId xmlns:p14="http://schemas.microsoft.com/office/powerpoint/2010/main" val="2796253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2885"/>
            <a:ext cx="10515600" cy="1325563"/>
          </a:xfrm>
        </p:spPr>
        <p:txBody>
          <a:bodyPr>
            <a:noAutofit/>
          </a:bodyPr>
          <a:lstStyle/>
          <a:p>
            <a:pPr algn="ctr"/>
            <a:r>
              <a:rPr lang="en-GB" sz="11500" b="1" u="sng" dirty="0" smtClean="0"/>
              <a:t>Methods</a:t>
            </a:r>
            <a:endParaRPr lang="en-US" sz="11500" b="1" u="sng" dirty="0"/>
          </a:p>
        </p:txBody>
      </p:sp>
    </p:spTree>
    <p:extLst>
      <p:ext uri="{BB962C8B-B14F-4D97-AF65-F5344CB8AC3E}">
        <p14:creationId xmlns:p14="http://schemas.microsoft.com/office/powerpoint/2010/main" val="277057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6C7BDF-9789-40F0-8C9D-04E53CE1C96A}"/>
              </a:ext>
            </a:extLst>
          </p:cNvPr>
          <p:cNvSpPr>
            <a:spLocks noGrp="1"/>
          </p:cNvSpPr>
          <p:nvPr>
            <p:ph type="title"/>
          </p:nvPr>
        </p:nvSpPr>
        <p:spPr>
          <a:xfrm>
            <a:off x="462280" y="90805"/>
            <a:ext cx="10515600" cy="5314315"/>
          </a:xfrm>
        </p:spPr>
        <p:txBody>
          <a:bodyPr>
            <a:normAutofit/>
          </a:bodyPr>
          <a:lstStyle/>
          <a:p>
            <a:r>
              <a:rPr lang="en-US" dirty="0" smtClean="0"/>
              <a:t>Harmonic </a:t>
            </a:r>
            <a:br>
              <a:rPr lang="en-US" dirty="0" smtClean="0"/>
            </a:br>
            <a:r>
              <a:rPr lang="en-US" dirty="0" smtClean="0"/>
              <a:t>Mean </a:t>
            </a:r>
            <a:br>
              <a:rPr lang="en-US" dirty="0" smtClean="0"/>
            </a:br>
            <a:r>
              <a:rPr lang="en-US" dirty="0" smtClean="0"/>
              <a:t>Estimator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513" y="0"/>
            <a:ext cx="7973367" cy="6858000"/>
          </a:xfrm>
          <a:prstGeom prst="rect">
            <a:avLst/>
          </a:prstGeom>
        </p:spPr>
      </p:pic>
      <p:sp>
        <p:nvSpPr>
          <p:cNvPr id="8" name="Rectangle 7"/>
          <p:cNvSpPr/>
          <p:nvPr/>
        </p:nvSpPr>
        <p:spPr>
          <a:xfrm>
            <a:off x="4480560" y="5557520"/>
            <a:ext cx="5273040" cy="13004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23022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6C7BDF-9789-40F0-8C9D-04E53CE1C96A}"/>
              </a:ext>
            </a:extLst>
          </p:cNvPr>
          <p:cNvSpPr>
            <a:spLocks noGrp="1"/>
          </p:cNvSpPr>
          <p:nvPr>
            <p:ph type="title"/>
          </p:nvPr>
        </p:nvSpPr>
        <p:spPr>
          <a:xfrm>
            <a:off x="462280" y="90805"/>
            <a:ext cx="10515600" cy="5314315"/>
          </a:xfrm>
        </p:spPr>
        <p:txBody>
          <a:bodyPr>
            <a:normAutofit/>
          </a:bodyPr>
          <a:lstStyle/>
          <a:p>
            <a:r>
              <a:rPr lang="en-US" dirty="0" smtClean="0"/>
              <a:t>Harmonic </a:t>
            </a:r>
            <a:br>
              <a:rPr lang="en-US" dirty="0" smtClean="0"/>
            </a:br>
            <a:r>
              <a:rPr lang="en-US" dirty="0" smtClean="0"/>
              <a:t>Mean </a:t>
            </a:r>
            <a:br>
              <a:rPr lang="en-US" dirty="0" smtClean="0"/>
            </a:br>
            <a:r>
              <a:rPr lang="en-US" dirty="0" smtClean="0"/>
              <a:t>Estimator</a:t>
            </a:r>
            <a:endParaRPr lang="en-US" dirty="0"/>
          </a:p>
        </p:txBody>
      </p:sp>
      <p:pic>
        <p:nvPicPr>
          <p:cNvPr id="3" name="Picture 2"/>
          <p:cNvPicPr>
            <a:picLocks noChangeAspect="1"/>
          </p:cNvPicPr>
          <p:nvPr/>
        </p:nvPicPr>
        <p:blipFill>
          <a:blip r:embed="rId3"/>
          <a:stretch>
            <a:fillRect/>
          </a:stretch>
        </p:blipFill>
        <p:spPr>
          <a:xfrm>
            <a:off x="8067152" y="207662"/>
            <a:ext cx="3759396" cy="1409774"/>
          </a:xfrm>
          <a:prstGeom prst="rect">
            <a:avLst/>
          </a:prstGeom>
        </p:spPr>
      </p:pic>
      <p:pic>
        <p:nvPicPr>
          <p:cNvPr id="4" name="Picture 3"/>
          <p:cNvPicPr>
            <a:picLocks noChangeAspect="1"/>
          </p:cNvPicPr>
          <p:nvPr/>
        </p:nvPicPr>
        <p:blipFill>
          <a:blip r:embed="rId4"/>
          <a:stretch>
            <a:fillRect/>
          </a:stretch>
        </p:blipFill>
        <p:spPr>
          <a:xfrm>
            <a:off x="3709670" y="302597"/>
            <a:ext cx="4357482" cy="1219905"/>
          </a:xfrm>
          <a:prstGeom prst="rect">
            <a:avLst/>
          </a:prstGeom>
        </p:spPr>
      </p:pic>
      <p:pic>
        <p:nvPicPr>
          <p:cNvPr id="6" name="Picture 5"/>
          <p:cNvPicPr>
            <a:picLocks noChangeAspect="1"/>
          </p:cNvPicPr>
          <p:nvPr/>
        </p:nvPicPr>
        <p:blipFill>
          <a:blip r:embed="rId5"/>
          <a:stretch>
            <a:fillRect/>
          </a:stretch>
        </p:blipFill>
        <p:spPr>
          <a:xfrm>
            <a:off x="1920240" y="397532"/>
            <a:ext cx="1718310" cy="1030037"/>
          </a:xfrm>
          <a:prstGeom prst="rect">
            <a:avLst/>
          </a:prstGeom>
        </p:spPr>
      </p:pic>
      <p:sp>
        <p:nvSpPr>
          <p:cNvPr id="7" name="TextBox 6"/>
          <p:cNvSpPr txBox="1"/>
          <p:nvPr/>
        </p:nvSpPr>
        <p:spPr>
          <a:xfrm>
            <a:off x="3638550" y="2575160"/>
            <a:ext cx="8290560" cy="2062103"/>
          </a:xfrm>
          <a:prstGeom prst="rect">
            <a:avLst/>
          </a:prstGeom>
          <a:noFill/>
        </p:spPr>
        <p:txBody>
          <a:bodyPr wrap="square" rtlCol="0">
            <a:spAutoFit/>
          </a:bodyPr>
          <a:lstStyle/>
          <a:p>
            <a:pPr marL="285750" indent="-285750">
              <a:buClr>
                <a:srgbClr val="008000"/>
              </a:buClr>
              <a:buFont typeface="Arial" panose="020B0604020202020204" pitchFamily="34" charset="0"/>
              <a:buChar char="•"/>
            </a:pPr>
            <a:r>
              <a:rPr lang="en-US" sz="3200" dirty="0" smtClean="0">
                <a:latin typeface="+mj-lt"/>
                <a:ea typeface="Tahoma" panose="020B0604030504040204" pitchFamily="34" charset="0"/>
                <a:cs typeface="Tahoma" panose="020B0604030504040204" pitchFamily="34" charset="0"/>
              </a:rPr>
              <a:t>W</a:t>
            </a:r>
            <a:r>
              <a:rPr lang="en-GB" sz="3200" dirty="0" smtClean="0">
                <a:latin typeface="+mj-lt"/>
                <a:ea typeface="Tahoma" panose="020B0604030504040204" pitchFamily="34" charset="0"/>
                <a:cs typeface="Tahoma" panose="020B0604030504040204" pitchFamily="34" charset="0"/>
              </a:rPr>
              <a:t>idely </a:t>
            </a:r>
            <a:r>
              <a:rPr lang="en-US" sz="3200" dirty="0" smtClean="0">
                <a:latin typeface="+mj-lt"/>
                <a:ea typeface="Tahoma" panose="020B0604030504040204" pitchFamily="34" charset="0"/>
                <a:cs typeface="Tahoma" panose="020B0604030504040204" pitchFamily="34" charset="0"/>
              </a:rPr>
              <a:t>applicable and simple</a:t>
            </a:r>
            <a:br>
              <a:rPr lang="en-US" sz="3200" dirty="0" smtClean="0">
                <a:latin typeface="+mj-lt"/>
                <a:ea typeface="Tahoma" panose="020B0604030504040204" pitchFamily="34" charset="0"/>
                <a:cs typeface="Tahoma" panose="020B0604030504040204" pitchFamily="34" charset="0"/>
              </a:rPr>
            </a:br>
            <a:endParaRPr lang="en-US" sz="3200" dirty="0" smtClean="0">
              <a:latin typeface="+mj-lt"/>
              <a:ea typeface="Tahoma" panose="020B0604030504040204" pitchFamily="34" charset="0"/>
              <a:cs typeface="Tahoma" panose="020B0604030504040204" pitchFamily="34" charset="0"/>
            </a:endParaRPr>
          </a:p>
          <a:p>
            <a:pPr marL="285750" indent="-285750">
              <a:buClr>
                <a:srgbClr val="C00000"/>
              </a:buClr>
              <a:buFont typeface="Arial" panose="020B0604020202020204" pitchFamily="34" charset="0"/>
              <a:buChar char="•"/>
            </a:pPr>
            <a:r>
              <a:rPr lang="en-US" sz="3200" dirty="0" smtClean="0">
                <a:latin typeface="+mj-lt"/>
                <a:ea typeface="Tahoma" panose="020B0604030504040204" pitchFamily="34" charset="0"/>
                <a:cs typeface="Tahoma" panose="020B0604030504040204" pitchFamily="34" charset="0"/>
              </a:rPr>
              <a:t>1/P(X|G) has very high variance</a:t>
            </a:r>
          </a:p>
          <a:p>
            <a:pPr marL="285750" indent="-285750">
              <a:buClr>
                <a:srgbClr val="C00000"/>
              </a:buClr>
              <a:buFont typeface="Arial" panose="020B0604020202020204" pitchFamily="34" charset="0"/>
              <a:buChar char="•"/>
            </a:pPr>
            <a:r>
              <a:rPr lang="en-US" sz="3200" dirty="0" smtClean="0">
                <a:latin typeface="+mj-lt"/>
                <a:ea typeface="Tahoma" panose="020B0604030504040204" pitchFamily="34" charset="0"/>
                <a:cs typeface="Tahoma" panose="020B0604030504040204" pitchFamily="34" charset="0"/>
              </a:rPr>
              <a:t>Poor results In practice</a:t>
            </a:r>
            <a:endParaRPr lang="en-US" sz="32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2061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30199" y="192607"/>
            <a:ext cx="2475135" cy="818053"/>
          </a:xfrm>
          <a:prstGeom prst="rect">
            <a:avLst/>
          </a:prstGeom>
        </p:spPr>
      </p:pic>
      <p:pic>
        <p:nvPicPr>
          <p:cNvPr id="9" name="Picture 8"/>
          <p:cNvPicPr>
            <a:picLocks noChangeAspect="1"/>
          </p:cNvPicPr>
          <p:nvPr/>
        </p:nvPicPr>
        <p:blipFill>
          <a:blip r:embed="rId4"/>
          <a:stretch>
            <a:fillRect/>
          </a:stretch>
        </p:blipFill>
        <p:spPr>
          <a:xfrm>
            <a:off x="3628375" y="192607"/>
            <a:ext cx="1754969" cy="866997"/>
          </a:xfrm>
          <a:prstGeom prst="rect">
            <a:avLst/>
          </a:prstGeom>
        </p:spPr>
      </p:pic>
      <p:pic>
        <p:nvPicPr>
          <p:cNvPr id="10" name="Picture 9"/>
          <p:cNvPicPr>
            <a:picLocks noChangeAspect="1"/>
          </p:cNvPicPr>
          <p:nvPr/>
        </p:nvPicPr>
        <p:blipFill>
          <a:blip r:embed="rId5"/>
          <a:stretch>
            <a:fillRect/>
          </a:stretch>
        </p:blipFill>
        <p:spPr>
          <a:xfrm>
            <a:off x="3005074" y="358745"/>
            <a:ext cx="485775" cy="485775"/>
          </a:xfrm>
          <a:prstGeom prst="rect">
            <a:avLst/>
          </a:prstGeom>
        </p:spPr>
      </p:pic>
      <p:sp>
        <p:nvSpPr>
          <p:cNvPr id="11" name="Title 1">
            <a:extLst>
              <a:ext uri="{FF2B5EF4-FFF2-40B4-BE49-F238E27FC236}">
                <a16:creationId xmlns="" xmlns:a16="http://schemas.microsoft.com/office/drawing/2014/main" id="{186C7BDF-9789-40F0-8C9D-04E53CE1C96A}"/>
              </a:ext>
            </a:extLst>
          </p:cNvPr>
          <p:cNvSpPr>
            <a:spLocks noGrp="1"/>
          </p:cNvSpPr>
          <p:nvPr>
            <p:ph type="title"/>
          </p:nvPr>
        </p:nvSpPr>
        <p:spPr>
          <a:xfrm>
            <a:off x="462280" y="90805"/>
            <a:ext cx="10515600" cy="5314315"/>
          </a:xfrm>
        </p:spPr>
        <p:txBody>
          <a:bodyPr>
            <a:normAutofit/>
          </a:bodyPr>
          <a:lstStyle/>
          <a:p>
            <a:r>
              <a:rPr lang="en-US" dirty="0" smtClean="0"/>
              <a:t>Relative </a:t>
            </a:r>
            <a:br>
              <a:rPr lang="en-US" dirty="0" smtClean="0"/>
            </a:br>
            <a:r>
              <a:rPr lang="en-US" dirty="0" smtClean="0"/>
              <a:t>Bayes </a:t>
            </a:r>
            <a:br>
              <a:rPr lang="en-US" dirty="0" smtClean="0"/>
            </a:br>
            <a:r>
              <a:rPr lang="en-US" dirty="0" smtClean="0"/>
              <a:t>Factors</a:t>
            </a:r>
            <a:endParaRPr lang="en-US" dirty="0"/>
          </a:p>
        </p:txBody>
      </p:sp>
      <p:sp>
        <p:nvSpPr>
          <p:cNvPr id="13" name="TextBox 12"/>
          <p:cNvSpPr txBox="1"/>
          <p:nvPr/>
        </p:nvSpPr>
        <p:spPr>
          <a:xfrm>
            <a:off x="2682911" y="2012453"/>
            <a:ext cx="8943032" cy="3539430"/>
          </a:xfrm>
          <a:prstGeom prst="rect">
            <a:avLst/>
          </a:prstGeom>
          <a:noFill/>
        </p:spPr>
        <p:txBody>
          <a:bodyPr wrap="square" rtlCol="0">
            <a:spAutoFit/>
          </a:bodyPr>
          <a:lstStyle/>
          <a:p>
            <a:pPr marL="457200" indent="-457200">
              <a:buFont typeface="Arial" panose="020B0604020202020204" pitchFamily="34" charset="0"/>
              <a:buChar char="•"/>
            </a:pPr>
            <a:r>
              <a:rPr lang="en-GB" sz="3200" dirty="0" smtClean="0">
                <a:latin typeface="+mj-lt"/>
                <a:ea typeface="Tahoma" panose="020B0604030504040204" pitchFamily="34" charset="0"/>
                <a:cs typeface="Tahoma" panose="020B0604030504040204" pitchFamily="34" charset="0"/>
              </a:rPr>
              <a:t> </a:t>
            </a:r>
          </a:p>
          <a:p>
            <a:endParaRPr lang="en-GB" sz="3200" dirty="0" smtClean="0">
              <a:latin typeface="+mj-lt"/>
              <a:ea typeface="Tahoma" panose="020B0604030504040204" pitchFamily="34" charset="0"/>
              <a:cs typeface="Tahoma" panose="020B0604030504040204" pitchFamily="34" charset="0"/>
            </a:endParaRPr>
          </a:p>
          <a:p>
            <a:pPr marL="457200" indent="-457200">
              <a:buFont typeface="Arial" panose="020B0604020202020204" pitchFamily="34" charset="0"/>
              <a:buChar char="•"/>
            </a:pPr>
            <a:r>
              <a:rPr lang="en-GB" sz="3200" dirty="0" smtClean="0">
                <a:latin typeface="+mj-lt"/>
                <a:ea typeface="Tahoma" panose="020B0604030504040204" pitchFamily="34" charset="0"/>
                <a:cs typeface="Tahoma" panose="020B0604030504040204" pitchFamily="34" charset="0"/>
              </a:rPr>
              <a:t>Define a </a:t>
            </a:r>
            <a:r>
              <a:rPr lang="en-GB" sz="3200" i="1" dirty="0" smtClean="0">
                <a:latin typeface="+mj-lt"/>
                <a:ea typeface="Tahoma" panose="020B0604030504040204" pitchFamily="34" charset="0"/>
                <a:cs typeface="Tahoma" panose="020B0604030504040204" pitchFamily="34" charset="0"/>
              </a:rPr>
              <a:t>model pairing conditional distribution, </a:t>
            </a:r>
            <a:r>
              <a:rPr lang="en-US" sz="3200" i="1" dirty="0" smtClean="0">
                <a:latin typeface="Cambria Math" panose="02040503050406030204" pitchFamily="18" charset="0"/>
                <a:ea typeface="Tahoma" panose="020B0604030504040204" pitchFamily="34" charset="0"/>
                <a:cs typeface="Tahoma" panose="020B0604030504040204" pitchFamily="34" charset="0"/>
              </a:rPr>
              <a:t/>
            </a:r>
            <a:br>
              <a:rPr lang="en-US" sz="3200" i="1" dirty="0" smtClean="0">
                <a:latin typeface="Cambria Math" panose="02040503050406030204" pitchFamily="18" charset="0"/>
                <a:ea typeface="Tahoma" panose="020B0604030504040204" pitchFamily="34" charset="0"/>
                <a:cs typeface="Tahoma" panose="020B0604030504040204" pitchFamily="34" charset="0"/>
              </a:rPr>
            </a:br>
            <a:r>
              <a:rPr lang="en-US" sz="3200" i="1" dirty="0" smtClean="0">
                <a:latin typeface="Cambria Math" panose="02040503050406030204" pitchFamily="18" charset="0"/>
                <a:ea typeface="Tahoma" panose="020B0604030504040204" pitchFamily="34" charset="0"/>
                <a:cs typeface="Tahoma" panose="020B0604030504040204" pitchFamily="34" charset="0"/>
              </a:rPr>
              <a:t>		                </a:t>
            </a:r>
            <a:r>
              <a:rPr lang="en-GB" sz="3200" dirty="0" smtClean="0">
                <a:latin typeface="+mj-lt"/>
                <a:ea typeface="Tahoma" panose="020B0604030504040204" pitchFamily="34" charset="0"/>
                <a:cs typeface="Tahoma" panose="020B0604030504040204" pitchFamily="34" charset="0"/>
              </a:rPr>
              <a:t> , s.t.  :</a:t>
            </a:r>
            <a:br>
              <a:rPr lang="en-GB" sz="3200" dirty="0" smtClean="0">
                <a:latin typeface="+mj-lt"/>
                <a:ea typeface="Tahoma" panose="020B0604030504040204" pitchFamily="34" charset="0"/>
                <a:cs typeface="Tahoma" panose="020B0604030504040204" pitchFamily="34" charset="0"/>
              </a:rPr>
            </a:br>
            <a:endParaRPr lang="en-US" sz="2400" dirty="0" smtClean="0">
              <a:latin typeface="+mj-lt"/>
              <a:ea typeface="Tahoma" panose="020B0604030504040204" pitchFamily="34" charset="0"/>
              <a:cs typeface="Tahoma" panose="020B0604030504040204" pitchFamily="34" charset="0"/>
            </a:endParaRPr>
          </a:p>
          <a:p>
            <a:pPr marL="1428750" lvl="2" indent="-514350">
              <a:buFont typeface="+mj-lt"/>
              <a:buAutoNum type="arabicPeriod"/>
            </a:pPr>
            <a:r>
              <a:rPr lang="en-US" sz="2400" dirty="0" smtClean="0">
                <a:latin typeface="+mj-lt"/>
                <a:ea typeface="Tahoma" panose="020B0604030504040204" pitchFamily="34" charset="0"/>
                <a:cs typeface="Tahoma" panose="020B0604030504040204" pitchFamily="34" charset="0"/>
              </a:rPr>
              <a:t>   </a:t>
            </a:r>
            <a:br>
              <a:rPr lang="en-US" sz="2400" dirty="0" smtClean="0">
                <a:latin typeface="+mj-lt"/>
                <a:ea typeface="Tahoma" panose="020B0604030504040204" pitchFamily="34" charset="0"/>
                <a:cs typeface="Tahoma" panose="020B0604030504040204" pitchFamily="34" charset="0"/>
              </a:rPr>
            </a:br>
            <a:endParaRPr lang="en-US" sz="2400" dirty="0" smtClean="0">
              <a:latin typeface="+mj-lt"/>
              <a:ea typeface="Tahoma" panose="020B0604030504040204" pitchFamily="34" charset="0"/>
              <a:cs typeface="Tahoma" panose="020B0604030504040204" pitchFamily="34" charset="0"/>
            </a:endParaRPr>
          </a:p>
          <a:p>
            <a:pPr marL="1428750" lvl="2" indent="-514350">
              <a:buFont typeface="+mj-lt"/>
              <a:buAutoNum type="arabicPeriod"/>
            </a:pPr>
            <a:r>
              <a:rPr lang="en-US" sz="2400" dirty="0" smtClean="0">
                <a:latin typeface="+mj-lt"/>
                <a:ea typeface="Tahoma" panose="020B0604030504040204" pitchFamily="34" charset="0"/>
                <a:cs typeface="Tahoma" panose="020B0604030504040204" pitchFamily="34" charset="0"/>
              </a:rPr>
              <a:t> </a:t>
            </a:r>
            <a:endParaRPr lang="en-US" sz="2400" dirty="0">
              <a:latin typeface="+mj-lt"/>
              <a:ea typeface="Tahoma" panose="020B0604030504040204" pitchFamily="34" charset="0"/>
              <a:cs typeface="Tahoma" panose="020B0604030504040204" pitchFamily="34" charset="0"/>
            </a:endParaRPr>
          </a:p>
        </p:txBody>
      </p:sp>
      <p:pic>
        <p:nvPicPr>
          <p:cNvPr id="15" name="Picture 14"/>
          <p:cNvPicPr>
            <a:picLocks noChangeAspect="1"/>
          </p:cNvPicPr>
          <p:nvPr/>
        </p:nvPicPr>
        <p:blipFill>
          <a:blip r:embed="rId6"/>
          <a:stretch>
            <a:fillRect/>
          </a:stretch>
        </p:blipFill>
        <p:spPr>
          <a:xfrm>
            <a:off x="3202887" y="1890906"/>
            <a:ext cx="8471215" cy="753646"/>
          </a:xfrm>
          <a:prstGeom prst="rect">
            <a:avLst/>
          </a:prstGeom>
        </p:spPr>
      </p:pic>
      <p:pic>
        <p:nvPicPr>
          <p:cNvPr id="2" name="Picture 1"/>
          <p:cNvPicPr>
            <a:picLocks noChangeAspect="1"/>
          </p:cNvPicPr>
          <p:nvPr/>
        </p:nvPicPr>
        <p:blipFill>
          <a:blip r:embed="rId7"/>
          <a:stretch>
            <a:fillRect/>
          </a:stretch>
        </p:blipFill>
        <p:spPr>
          <a:xfrm>
            <a:off x="3748454" y="3529926"/>
            <a:ext cx="2310702" cy="565117"/>
          </a:xfrm>
          <a:prstGeom prst="rect">
            <a:avLst/>
          </a:prstGeom>
        </p:spPr>
      </p:pic>
      <p:pic>
        <p:nvPicPr>
          <p:cNvPr id="3" name="Picture 2"/>
          <p:cNvPicPr>
            <a:picLocks noChangeAspect="1"/>
          </p:cNvPicPr>
          <p:nvPr/>
        </p:nvPicPr>
        <p:blipFill>
          <a:blip r:embed="rId8"/>
          <a:stretch>
            <a:fillRect/>
          </a:stretch>
        </p:blipFill>
        <p:spPr>
          <a:xfrm>
            <a:off x="4091800" y="4218978"/>
            <a:ext cx="6540248" cy="787047"/>
          </a:xfrm>
          <a:prstGeom prst="rect">
            <a:avLst/>
          </a:prstGeom>
        </p:spPr>
      </p:pic>
      <p:pic>
        <p:nvPicPr>
          <p:cNvPr id="4" name="Picture 3"/>
          <p:cNvPicPr>
            <a:picLocks noChangeAspect="1"/>
          </p:cNvPicPr>
          <p:nvPr/>
        </p:nvPicPr>
        <p:blipFill>
          <a:blip r:embed="rId9"/>
          <a:stretch>
            <a:fillRect/>
          </a:stretch>
        </p:blipFill>
        <p:spPr>
          <a:xfrm>
            <a:off x="4091800" y="5080926"/>
            <a:ext cx="5540897" cy="470957"/>
          </a:xfrm>
          <a:prstGeom prst="rect">
            <a:avLst/>
          </a:prstGeom>
        </p:spPr>
      </p:pic>
    </p:spTree>
    <p:extLst>
      <p:ext uri="{BB962C8B-B14F-4D97-AF65-F5344CB8AC3E}">
        <p14:creationId xmlns:p14="http://schemas.microsoft.com/office/powerpoint/2010/main" val="14557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30199" y="192607"/>
            <a:ext cx="2475135" cy="818053"/>
          </a:xfrm>
          <a:prstGeom prst="rect">
            <a:avLst/>
          </a:prstGeom>
        </p:spPr>
      </p:pic>
      <p:pic>
        <p:nvPicPr>
          <p:cNvPr id="9" name="Picture 8"/>
          <p:cNvPicPr>
            <a:picLocks noChangeAspect="1"/>
          </p:cNvPicPr>
          <p:nvPr/>
        </p:nvPicPr>
        <p:blipFill>
          <a:blip r:embed="rId4"/>
          <a:stretch>
            <a:fillRect/>
          </a:stretch>
        </p:blipFill>
        <p:spPr>
          <a:xfrm>
            <a:off x="3628375" y="192607"/>
            <a:ext cx="1754969" cy="866997"/>
          </a:xfrm>
          <a:prstGeom prst="rect">
            <a:avLst/>
          </a:prstGeom>
        </p:spPr>
      </p:pic>
      <p:pic>
        <p:nvPicPr>
          <p:cNvPr id="10" name="Picture 9"/>
          <p:cNvPicPr>
            <a:picLocks noChangeAspect="1"/>
          </p:cNvPicPr>
          <p:nvPr/>
        </p:nvPicPr>
        <p:blipFill>
          <a:blip r:embed="rId5"/>
          <a:stretch>
            <a:fillRect/>
          </a:stretch>
        </p:blipFill>
        <p:spPr>
          <a:xfrm>
            <a:off x="3005074" y="358745"/>
            <a:ext cx="485775" cy="485775"/>
          </a:xfrm>
          <a:prstGeom prst="rect">
            <a:avLst/>
          </a:prstGeom>
        </p:spPr>
      </p:pic>
      <p:sp>
        <p:nvSpPr>
          <p:cNvPr id="11" name="Title 1">
            <a:extLst>
              <a:ext uri="{FF2B5EF4-FFF2-40B4-BE49-F238E27FC236}">
                <a16:creationId xmlns="" xmlns:a16="http://schemas.microsoft.com/office/drawing/2014/main" id="{186C7BDF-9789-40F0-8C9D-04E53CE1C96A}"/>
              </a:ext>
            </a:extLst>
          </p:cNvPr>
          <p:cNvSpPr>
            <a:spLocks noGrp="1"/>
          </p:cNvSpPr>
          <p:nvPr>
            <p:ph type="title"/>
          </p:nvPr>
        </p:nvSpPr>
        <p:spPr>
          <a:xfrm>
            <a:off x="462280" y="90805"/>
            <a:ext cx="10515600" cy="5314315"/>
          </a:xfrm>
        </p:spPr>
        <p:txBody>
          <a:bodyPr>
            <a:normAutofit/>
          </a:bodyPr>
          <a:lstStyle/>
          <a:p>
            <a:r>
              <a:rPr lang="en-US" dirty="0" smtClean="0"/>
              <a:t>Relative </a:t>
            </a:r>
            <a:br>
              <a:rPr lang="en-US" dirty="0" smtClean="0"/>
            </a:br>
            <a:r>
              <a:rPr lang="en-US" dirty="0" smtClean="0"/>
              <a:t>Bayes </a:t>
            </a:r>
            <a:br>
              <a:rPr lang="en-US" dirty="0" smtClean="0"/>
            </a:br>
            <a:r>
              <a:rPr lang="en-US" dirty="0" smtClean="0"/>
              <a:t>Factors</a:t>
            </a:r>
            <a:endParaRPr lang="en-US" dirty="0"/>
          </a:p>
        </p:txBody>
      </p:sp>
      <p:grpSp>
        <p:nvGrpSpPr>
          <p:cNvPr id="2" name="Group 1"/>
          <p:cNvGrpSpPr/>
          <p:nvPr/>
        </p:nvGrpSpPr>
        <p:grpSpPr>
          <a:xfrm>
            <a:off x="5459910" y="192607"/>
            <a:ext cx="6691450" cy="5903393"/>
            <a:chOff x="5459910" y="192607"/>
            <a:chExt cx="6691450" cy="5903393"/>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910" y="192607"/>
              <a:ext cx="6691450" cy="5903393"/>
            </a:xfrm>
            <a:prstGeom prst="rect">
              <a:avLst/>
            </a:prstGeom>
          </p:spPr>
        </p:pic>
        <p:sp>
          <p:nvSpPr>
            <p:cNvPr id="12" name="Rectangle 11"/>
            <p:cNvSpPr/>
            <p:nvPr/>
          </p:nvSpPr>
          <p:spPr>
            <a:xfrm>
              <a:off x="5459910" y="4795520"/>
              <a:ext cx="5273040" cy="13004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 name="Picture 2"/>
          <p:cNvPicPr>
            <a:picLocks noChangeAspect="1"/>
          </p:cNvPicPr>
          <p:nvPr/>
        </p:nvPicPr>
        <p:blipFill>
          <a:blip r:embed="rId7"/>
          <a:stretch>
            <a:fillRect/>
          </a:stretch>
        </p:blipFill>
        <p:spPr>
          <a:xfrm>
            <a:off x="5459910" y="4978566"/>
            <a:ext cx="3882576" cy="1056711"/>
          </a:xfrm>
          <a:prstGeom prst="rect">
            <a:avLst/>
          </a:prstGeom>
        </p:spPr>
      </p:pic>
    </p:spTree>
    <p:extLst>
      <p:ext uri="{BB962C8B-B14F-4D97-AF65-F5344CB8AC3E}">
        <p14:creationId xmlns:p14="http://schemas.microsoft.com/office/powerpoint/2010/main" val="152070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30199" y="192607"/>
            <a:ext cx="2475135" cy="818053"/>
          </a:xfrm>
          <a:prstGeom prst="rect">
            <a:avLst/>
          </a:prstGeom>
        </p:spPr>
      </p:pic>
      <p:pic>
        <p:nvPicPr>
          <p:cNvPr id="9" name="Picture 8"/>
          <p:cNvPicPr>
            <a:picLocks noChangeAspect="1"/>
          </p:cNvPicPr>
          <p:nvPr/>
        </p:nvPicPr>
        <p:blipFill>
          <a:blip r:embed="rId4"/>
          <a:stretch>
            <a:fillRect/>
          </a:stretch>
        </p:blipFill>
        <p:spPr>
          <a:xfrm>
            <a:off x="3628375" y="192607"/>
            <a:ext cx="1754969" cy="866997"/>
          </a:xfrm>
          <a:prstGeom prst="rect">
            <a:avLst/>
          </a:prstGeom>
        </p:spPr>
      </p:pic>
      <p:pic>
        <p:nvPicPr>
          <p:cNvPr id="10" name="Picture 9"/>
          <p:cNvPicPr>
            <a:picLocks noChangeAspect="1"/>
          </p:cNvPicPr>
          <p:nvPr/>
        </p:nvPicPr>
        <p:blipFill>
          <a:blip r:embed="rId5"/>
          <a:stretch>
            <a:fillRect/>
          </a:stretch>
        </p:blipFill>
        <p:spPr>
          <a:xfrm>
            <a:off x="3005074" y="358745"/>
            <a:ext cx="485775" cy="485775"/>
          </a:xfrm>
          <a:prstGeom prst="rect">
            <a:avLst/>
          </a:prstGeom>
        </p:spPr>
      </p:pic>
      <p:sp>
        <p:nvSpPr>
          <p:cNvPr id="11" name="Title 1">
            <a:extLst>
              <a:ext uri="{FF2B5EF4-FFF2-40B4-BE49-F238E27FC236}">
                <a16:creationId xmlns="" xmlns:a16="http://schemas.microsoft.com/office/drawing/2014/main" id="{186C7BDF-9789-40F0-8C9D-04E53CE1C96A}"/>
              </a:ext>
            </a:extLst>
          </p:cNvPr>
          <p:cNvSpPr>
            <a:spLocks noGrp="1"/>
          </p:cNvSpPr>
          <p:nvPr>
            <p:ph type="title"/>
          </p:nvPr>
        </p:nvSpPr>
        <p:spPr>
          <a:xfrm>
            <a:off x="462280" y="90805"/>
            <a:ext cx="10515600" cy="5314315"/>
          </a:xfrm>
        </p:spPr>
        <p:txBody>
          <a:bodyPr>
            <a:normAutofit/>
          </a:bodyPr>
          <a:lstStyle/>
          <a:p>
            <a:r>
              <a:rPr lang="en-US" dirty="0" smtClean="0"/>
              <a:t>Relative </a:t>
            </a:r>
            <a:br>
              <a:rPr lang="en-US" dirty="0" smtClean="0"/>
            </a:br>
            <a:r>
              <a:rPr lang="en-US" dirty="0" smtClean="0"/>
              <a:t>Bayes </a:t>
            </a:r>
            <a:br>
              <a:rPr lang="en-US" dirty="0" smtClean="0"/>
            </a:br>
            <a:r>
              <a:rPr lang="en-US" dirty="0" smtClean="0"/>
              <a:t>Factors</a:t>
            </a:r>
            <a:endParaRPr lang="en-US" dirty="0"/>
          </a:p>
        </p:txBody>
      </p:sp>
      <p:grpSp>
        <p:nvGrpSpPr>
          <p:cNvPr id="2" name="Group 1"/>
          <p:cNvGrpSpPr/>
          <p:nvPr/>
        </p:nvGrpSpPr>
        <p:grpSpPr>
          <a:xfrm>
            <a:off x="5459910" y="192607"/>
            <a:ext cx="6691450" cy="5903393"/>
            <a:chOff x="5459910" y="192607"/>
            <a:chExt cx="6691450" cy="5903393"/>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910" y="192607"/>
              <a:ext cx="6691450" cy="5903393"/>
            </a:xfrm>
            <a:prstGeom prst="rect">
              <a:avLst/>
            </a:prstGeom>
          </p:spPr>
        </p:pic>
        <p:sp>
          <p:nvSpPr>
            <p:cNvPr id="12" name="Rectangle 11"/>
            <p:cNvSpPr/>
            <p:nvPr/>
          </p:nvSpPr>
          <p:spPr>
            <a:xfrm>
              <a:off x="5459910" y="4795520"/>
              <a:ext cx="5273040" cy="13004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 name="Picture 2"/>
          <p:cNvPicPr>
            <a:picLocks noChangeAspect="1"/>
          </p:cNvPicPr>
          <p:nvPr/>
        </p:nvPicPr>
        <p:blipFill>
          <a:blip r:embed="rId7"/>
          <a:stretch>
            <a:fillRect/>
          </a:stretch>
        </p:blipFill>
        <p:spPr>
          <a:xfrm>
            <a:off x="5459910" y="4978566"/>
            <a:ext cx="3882576" cy="1056711"/>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7880" y="506730"/>
            <a:ext cx="8001000" cy="6000750"/>
          </a:xfrm>
          <a:prstGeom prst="rect">
            <a:avLst/>
          </a:prstGeom>
        </p:spPr>
      </p:pic>
    </p:spTree>
    <p:extLst>
      <p:ext uri="{BB962C8B-B14F-4D97-AF65-F5344CB8AC3E}">
        <p14:creationId xmlns:p14="http://schemas.microsoft.com/office/powerpoint/2010/main" val="226012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248133" y="458823"/>
            <a:ext cx="2814267" cy="930139"/>
          </a:xfrm>
          <a:prstGeom prst="rect">
            <a:avLst/>
          </a:prstGeom>
        </p:spPr>
      </p:pic>
      <p:pic>
        <p:nvPicPr>
          <p:cNvPr id="9" name="Picture 8"/>
          <p:cNvPicPr>
            <a:picLocks noChangeAspect="1"/>
          </p:cNvPicPr>
          <p:nvPr/>
        </p:nvPicPr>
        <p:blipFill>
          <a:blip r:embed="rId4"/>
          <a:stretch>
            <a:fillRect/>
          </a:stretch>
        </p:blipFill>
        <p:spPr>
          <a:xfrm>
            <a:off x="5506086" y="400950"/>
            <a:ext cx="1995427" cy="985789"/>
          </a:xfrm>
          <a:prstGeom prst="rect">
            <a:avLst/>
          </a:prstGeom>
        </p:spPr>
      </p:pic>
      <p:pic>
        <p:nvPicPr>
          <p:cNvPr id="10" name="Picture 9"/>
          <p:cNvPicPr>
            <a:picLocks noChangeAspect="1"/>
          </p:cNvPicPr>
          <p:nvPr/>
        </p:nvPicPr>
        <p:blipFill>
          <a:blip r:embed="rId5"/>
          <a:stretch>
            <a:fillRect/>
          </a:stretch>
        </p:blipFill>
        <p:spPr>
          <a:xfrm>
            <a:off x="5021957" y="613386"/>
            <a:ext cx="552334" cy="552334"/>
          </a:xfrm>
          <a:prstGeom prst="rect">
            <a:avLst/>
          </a:prstGeom>
        </p:spPr>
      </p:pic>
      <p:sp>
        <p:nvSpPr>
          <p:cNvPr id="11" name="Title 1">
            <a:extLst>
              <a:ext uri="{FF2B5EF4-FFF2-40B4-BE49-F238E27FC236}">
                <a16:creationId xmlns="" xmlns:a16="http://schemas.microsoft.com/office/drawing/2014/main" id="{186C7BDF-9789-40F0-8C9D-04E53CE1C96A}"/>
              </a:ext>
            </a:extLst>
          </p:cNvPr>
          <p:cNvSpPr>
            <a:spLocks noGrp="1"/>
          </p:cNvSpPr>
          <p:nvPr>
            <p:ph type="title"/>
          </p:nvPr>
        </p:nvSpPr>
        <p:spPr>
          <a:xfrm>
            <a:off x="462280" y="90805"/>
            <a:ext cx="10515600" cy="5314315"/>
          </a:xfrm>
        </p:spPr>
        <p:txBody>
          <a:bodyPr>
            <a:normAutofit/>
          </a:bodyPr>
          <a:lstStyle/>
          <a:p>
            <a:r>
              <a:rPr lang="en-US" dirty="0" smtClean="0"/>
              <a:t>Relative </a:t>
            </a:r>
            <a:br>
              <a:rPr lang="en-US" dirty="0" smtClean="0"/>
            </a:br>
            <a:r>
              <a:rPr lang="en-US" dirty="0" smtClean="0"/>
              <a:t>Bayes </a:t>
            </a:r>
            <a:br>
              <a:rPr lang="en-US" dirty="0" smtClean="0"/>
            </a:br>
            <a:r>
              <a:rPr lang="en-US" dirty="0" smtClean="0"/>
              <a:t>Factors</a:t>
            </a:r>
            <a:endParaRPr lang="en-US" dirty="0"/>
          </a:p>
        </p:txBody>
      </p:sp>
      <p:sp>
        <p:nvSpPr>
          <p:cNvPr id="12" name="Rectangle 11"/>
          <p:cNvSpPr/>
          <p:nvPr/>
        </p:nvSpPr>
        <p:spPr>
          <a:xfrm>
            <a:off x="4338320" y="4856682"/>
            <a:ext cx="5273040" cy="13004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6"/>
          <a:stretch>
            <a:fillRect/>
          </a:stretch>
        </p:blipFill>
        <p:spPr>
          <a:xfrm>
            <a:off x="7501513" y="308053"/>
            <a:ext cx="4277898" cy="115748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638550" y="2575160"/>
                <a:ext cx="8290560" cy="2572499"/>
              </a:xfrm>
              <a:prstGeom prst="rect">
                <a:avLst/>
              </a:prstGeom>
              <a:noFill/>
            </p:spPr>
            <p:txBody>
              <a:bodyPr wrap="square" rtlCol="0">
                <a:spAutoFit/>
              </a:bodyPr>
              <a:lstStyle/>
              <a:p>
                <a:pPr marL="285750" indent="-285750">
                  <a:buClr>
                    <a:srgbClr val="008000"/>
                  </a:buClr>
                  <a:buFont typeface="Arial" panose="020B0604020202020204" pitchFamily="34" charset="0"/>
                  <a:buChar char="•"/>
                </a:pPr>
                <a:r>
                  <a:rPr lang="en-GB" sz="3200" dirty="0" smtClean="0">
                    <a:latin typeface="+mj-lt"/>
                    <a:ea typeface="Tahoma" panose="020B0604030504040204" pitchFamily="34" charset="0"/>
                    <a:cs typeface="Tahoma" panose="020B0604030504040204" pitchFamily="34" charset="0"/>
                  </a:rPr>
                  <a:t>              can </a:t>
                </a:r>
                <a:r>
                  <a:rPr lang="en-GB" sz="3200" dirty="0">
                    <a:latin typeface="+mj-lt"/>
                    <a:ea typeface="Tahoma" panose="020B0604030504040204" pitchFamily="34" charset="0"/>
                    <a:cs typeface="Tahoma" panose="020B0604030504040204" pitchFamily="34" charset="0"/>
                  </a:rPr>
                  <a:t>be </a:t>
                </a:r>
                <a:r>
                  <a:rPr lang="en-GB" sz="3200" dirty="0" smtClean="0">
                    <a:latin typeface="+mj-lt"/>
                    <a:ea typeface="Tahoma" panose="020B0604030504040204" pitchFamily="34" charset="0"/>
                    <a:cs typeface="Tahoma" panose="020B0604030504040204" pitchFamily="34" charset="0"/>
                  </a:rPr>
                  <a:t>crafted s.t</a:t>
                </a:r>
                <a:r>
                  <a:rPr lang="en-GB" sz="3200" dirty="0">
                    <a:latin typeface="+mj-lt"/>
                    <a:ea typeface="Tahoma" panose="020B0604030504040204" pitchFamily="34" charset="0"/>
                    <a:cs typeface="Tahoma" panose="020B0604030504040204" pitchFamily="34" charset="0"/>
                  </a:rPr>
                  <a:t>. it reduces </a:t>
                </a:r>
                <a:r>
                  <a:rPr lang="en-GB" sz="3200" dirty="0" smtClean="0">
                    <a:latin typeface="+mj-lt"/>
                    <a:ea typeface="Tahoma" panose="020B0604030504040204" pitchFamily="34" charset="0"/>
                    <a:cs typeface="Tahoma" panose="020B0604030504040204" pitchFamily="34" charset="0"/>
                  </a:rPr>
                  <a:t>variance</a:t>
                </a:r>
              </a:p>
              <a:p>
                <a:pPr marL="285750" indent="-285750">
                  <a:buClr>
                    <a:srgbClr val="008000"/>
                  </a:buClr>
                  <a:buFont typeface="Arial" panose="020B0604020202020204" pitchFamily="34" charset="0"/>
                  <a:buChar char="•"/>
                </a:pPr>
                <a:r>
                  <a:rPr lang="en-GB" sz="3200" dirty="0" smtClean="0">
                    <a:latin typeface="+mj-lt"/>
                    <a:ea typeface="Tahoma" panose="020B0604030504040204" pitchFamily="34" charset="0"/>
                    <a:cs typeface="Tahoma" panose="020B0604030504040204" pitchFamily="34" charset="0"/>
                  </a:rPr>
                  <a:t>So can </a:t>
                </a:r>
                <a14:m>
                  <m:oMath xmlns:m="http://schemas.openxmlformats.org/officeDocument/2006/math">
                    <m:acc>
                      <m:accPr>
                        <m:chr m:val="̃"/>
                        <m:ctrlPr>
                          <a:rPr lang="en-US" sz="3200" i="1">
                            <a:latin typeface="Cambria Math" panose="02040503050406030204" pitchFamily="18" charset="0"/>
                            <a:ea typeface="Tahoma" panose="020B0604030504040204" pitchFamily="34" charset="0"/>
                            <a:cs typeface="Tahoma" panose="020B0604030504040204" pitchFamily="34" charset="0"/>
                          </a:rPr>
                        </m:ctrlPr>
                      </m:accPr>
                      <m:e>
                        <m:r>
                          <a:rPr lang="en-GB" sz="3200" i="1">
                            <a:latin typeface="Cambria Math" panose="02040503050406030204" pitchFamily="18" charset="0"/>
                            <a:ea typeface="Tahoma" panose="020B0604030504040204" pitchFamily="34" charset="0"/>
                            <a:cs typeface="Tahoma" panose="020B0604030504040204" pitchFamily="34" charset="0"/>
                          </a:rPr>
                          <m:t>𝑃</m:t>
                        </m:r>
                      </m:e>
                    </m:acc>
                  </m:oMath>
                </a14:m>
                <a:r>
                  <a:rPr lang="en-US" sz="3200" dirty="0">
                    <a:ea typeface="Tahoma" panose="020B0604030504040204" pitchFamily="34" charset="0"/>
                    <a:cs typeface="Tahoma" panose="020B0604030504040204" pitchFamily="34" charset="0"/>
                  </a:rPr>
                  <a:t> </a:t>
                </a:r>
                <a:endParaRPr lang="en-US" sz="3200" dirty="0">
                  <a:latin typeface="+mj-lt"/>
                  <a:ea typeface="Tahoma" panose="020B0604030504040204" pitchFamily="34" charset="0"/>
                  <a:cs typeface="Tahoma" panose="020B0604030504040204" pitchFamily="34" charset="0"/>
                </a:endParaRPr>
              </a:p>
              <a:p>
                <a:pPr>
                  <a:buClr>
                    <a:srgbClr val="C00000"/>
                  </a:buClr>
                </a:pPr>
                <a:endParaRPr lang="en-GB" sz="3200" dirty="0" smtClean="0">
                  <a:latin typeface="+mj-lt"/>
                  <a:ea typeface="Tahoma" panose="020B0604030504040204" pitchFamily="34" charset="0"/>
                  <a:cs typeface="Tahoma" panose="020B0604030504040204" pitchFamily="34" charset="0"/>
                </a:endParaRPr>
              </a:p>
              <a:p>
                <a:pPr>
                  <a:buClr>
                    <a:srgbClr val="C00000"/>
                  </a:buClr>
                </a:pPr>
                <a:endParaRPr lang="en-US" sz="3200" dirty="0">
                  <a:latin typeface="+mj-lt"/>
                  <a:ea typeface="Tahoma" panose="020B0604030504040204" pitchFamily="34" charset="0"/>
                  <a:cs typeface="Tahoma" panose="020B0604030504040204" pitchFamily="34" charset="0"/>
                </a:endParaRPr>
              </a:p>
              <a:p>
                <a:pPr marL="285750" indent="-285750">
                  <a:buClr>
                    <a:srgbClr val="C00000"/>
                  </a:buClr>
                  <a:buFont typeface="Arial" panose="020B0604020202020204" pitchFamily="34" charset="0"/>
                  <a:buChar char="•"/>
                </a:pPr>
                <a:r>
                  <a:rPr lang="en-US" sz="3200" dirty="0" smtClean="0">
                    <a:latin typeface="+mj-lt"/>
                    <a:ea typeface="Tahoma" panose="020B0604030504040204" pitchFamily="34" charset="0"/>
                    <a:cs typeface="Tahoma" panose="020B0604030504040204" pitchFamily="34" charset="0"/>
                  </a:rPr>
                  <a:t>Needs to be carefully define </a:t>
                </a:r>
                <a14:m>
                  <m:oMath xmlns:m="http://schemas.openxmlformats.org/officeDocument/2006/math">
                    <m:acc>
                      <m:accPr>
                        <m:chr m:val="̃"/>
                        <m:ctrlPr>
                          <a:rPr lang="en-US" sz="3200" i="1">
                            <a:latin typeface="Cambria Math" panose="02040503050406030204" pitchFamily="18" charset="0"/>
                            <a:ea typeface="Tahoma" panose="020B0604030504040204" pitchFamily="34" charset="0"/>
                            <a:cs typeface="Tahoma" panose="020B0604030504040204" pitchFamily="34" charset="0"/>
                          </a:rPr>
                        </m:ctrlPr>
                      </m:accPr>
                      <m:e>
                        <m:r>
                          <a:rPr lang="en-GB" sz="3200" i="1">
                            <a:latin typeface="Cambria Math" panose="02040503050406030204" pitchFamily="18" charset="0"/>
                            <a:ea typeface="Tahoma" panose="020B0604030504040204" pitchFamily="34" charset="0"/>
                            <a:cs typeface="Tahoma" panose="020B0604030504040204" pitchFamily="34" charset="0"/>
                          </a:rPr>
                          <m:t>𝑃</m:t>
                        </m:r>
                      </m:e>
                    </m:acc>
                  </m:oMath>
                </a14:m>
                <a:endParaRPr lang="en-US" sz="3200" dirty="0" smtClean="0">
                  <a:latin typeface="+mj-lt"/>
                  <a:ea typeface="Tahoma" panose="020B0604030504040204" pitchFamily="34" charset="0"/>
                  <a:cs typeface="Tahoma" panose="020B060403050404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38550" y="2575160"/>
                <a:ext cx="8290560" cy="2572499"/>
              </a:xfrm>
              <a:prstGeom prst="rect">
                <a:avLst/>
              </a:prstGeom>
              <a:blipFill rotWithShape="0">
                <a:blip r:embed="rId7"/>
                <a:stretch>
                  <a:fillRect l="-1691" t="-3081" b="-7109"/>
                </a:stretch>
              </a:blipFill>
            </p:spPr>
            <p:txBody>
              <a:bodyPr/>
              <a:lstStyle/>
              <a:p>
                <a:r>
                  <a:rPr lang="en-US">
                    <a:noFill/>
                  </a:rPr>
                  <a:t> </a:t>
                </a:r>
              </a:p>
            </p:txBody>
          </p:sp>
        </mc:Fallback>
      </mc:AlternateContent>
      <p:sp>
        <p:nvSpPr>
          <p:cNvPr id="3" name="TextBox 2"/>
          <p:cNvSpPr txBox="1"/>
          <p:nvPr/>
        </p:nvSpPr>
        <p:spPr>
          <a:xfrm>
            <a:off x="7213147" y="5136716"/>
            <a:ext cx="2873828" cy="861774"/>
          </a:xfrm>
          <a:prstGeom prst="rect">
            <a:avLst/>
          </a:prstGeom>
          <a:noFill/>
        </p:spPr>
        <p:txBody>
          <a:bodyPr wrap="square" rtlCol="0">
            <a:spAutoFit/>
          </a:bodyPr>
          <a:lstStyle/>
          <a:p>
            <a:r>
              <a:rPr lang="en-US" sz="3200" dirty="0">
                <a:latin typeface="+mj-lt"/>
                <a:ea typeface="Tahoma" panose="020B0604030504040204" pitchFamily="34" charset="0"/>
                <a:cs typeface="Tahoma" panose="020B0604030504040204" pitchFamily="34" charset="0"/>
              </a:rPr>
              <a:t>So lets do it!</a:t>
            </a:r>
            <a:endParaRPr lang="en-GB" sz="3200" dirty="0">
              <a:latin typeface="+mj-lt"/>
              <a:ea typeface="Tahoma" panose="020B0604030504040204" pitchFamily="34" charset="0"/>
              <a:cs typeface="Tahoma" panose="020B0604030504040204" pitchFamily="34" charset="0"/>
            </a:endParaRPr>
          </a:p>
          <a:p>
            <a:endParaRPr lang="en-US" dirty="0"/>
          </a:p>
        </p:txBody>
      </p:sp>
      <p:pic>
        <p:nvPicPr>
          <p:cNvPr id="4" name="Picture 3"/>
          <p:cNvPicPr>
            <a:picLocks noChangeAspect="1"/>
          </p:cNvPicPr>
          <p:nvPr/>
        </p:nvPicPr>
        <p:blipFill>
          <a:blip r:embed="rId8"/>
          <a:stretch>
            <a:fillRect/>
          </a:stretch>
        </p:blipFill>
        <p:spPr>
          <a:xfrm>
            <a:off x="4063365" y="2598210"/>
            <a:ext cx="1114818" cy="494919"/>
          </a:xfrm>
          <a:prstGeom prst="rect">
            <a:avLst/>
          </a:prstGeom>
        </p:spPr>
      </p:pic>
    </p:spTree>
    <p:extLst>
      <p:ext uri="{BB962C8B-B14F-4D97-AF65-F5344CB8AC3E}">
        <p14:creationId xmlns:p14="http://schemas.microsoft.com/office/powerpoint/2010/main" val="405832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7722B2-CE79-495F-915B-56CB3246A86B}"/>
              </a:ext>
            </a:extLst>
          </p:cNvPr>
          <p:cNvSpPr>
            <a:spLocks noGrp="1"/>
          </p:cNvSpPr>
          <p:nvPr>
            <p:ph type="title"/>
          </p:nvPr>
        </p:nvSpPr>
        <p:spPr/>
        <p:txBody>
          <a:bodyPr/>
          <a:lstStyle/>
          <a:p>
            <a:r>
              <a:rPr lang="en-US" dirty="0">
                <a:cs typeface="Calibri Light"/>
              </a:rPr>
              <a:t>Agenda</a:t>
            </a:r>
            <a:endParaRPr lang="en-US" dirty="0"/>
          </a:p>
        </p:txBody>
      </p:sp>
      <p:sp>
        <p:nvSpPr>
          <p:cNvPr id="3" name="Content Placeholder 2">
            <a:extLst>
              <a:ext uri="{FF2B5EF4-FFF2-40B4-BE49-F238E27FC236}">
                <a16:creationId xmlns="" xmlns:a16="http://schemas.microsoft.com/office/drawing/2014/main" id="{D7B41D9B-88C6-4BDB-80A7-C2F07E78B810}"/>
              </a:ext>
            </a:extLst>
          </p:cNvPr>
          <p:cNvSpPr>
            <a:spLocks noGrp="1"/>
          </p:cNvSpPr>
          <p:nvPr>
            <p:ph idx="1"/>
          </p:nvPr>
        </p:nvSpPr>
        <p:spPr>
          <a:xfrm>
            <a:off x="1456426" y="1710606"/>
            <a:ext cx="10515600" cy="4351338"/>
          </a:xfrm>
        </p:spPr>
        <p:txBody>
          <a:bodyPr vert="horz" lIns="91440" tIns="45720" rIns="91440" bIns="45720" rtlCol="0" anchor="t">
            <a:noAutofit/>
          </a:bodyPr>
          <a:lstStyle/>
          <a:p>
            <a:r>
              <a:rPr lang="en-US" dirty="0">
                <a:cs typeface="Calibri"/>
              </a:rPr>
              <a:t>Sneak Peak</a:t>
            </a:r>
          </a:p>
          <a:p>
            <a:r>
              <a:rPr lang="en-US" dirty="0">
                <a:cs typeface="Calibri"/>
              </a:rPr>
              <a:t>Preliminaries</a:t>
            </a:r>
          </a:p>
          <a:p>
            <a:pPr lvl="1"/>
            <a:r>
              <a:rPr lang="en-US" sz="2600" dirty="0">
                <a:cs typeface="Calibri"/>
              </a:rPr>
              <a:t>Model Selection (and Model Fit)</a:t>
            </a:r>
          </a:p>
          <a:p>
            <a:pPr lvl="1"/>
            <a:r>
              <a:rPr lang="en-US" sz="2600" dirty="0">
                <a:cs typeface="Calibri"/>
              </a:rPr>
              <a:t>Review Parameter Inference + G-</a:t>
            </a:r>
            <a:r>
              <a:rPr lang="en-US" sz="2600" dirty="0" err="1">
                <a:cs typeface="Calibri"/>
              </a:rPr>
              <a:t>PhoCS</a:t>
            </a:r>
          </a:p>
          <a:p>
            <a:r>
              <a:rPr lang="en-US" dirty="0">
                <a:cs typeface="Calibri"/>
              </a:rPr>
              <a:t>Methods</a:t>
            </a:r>
          </a:p>
          <a:p>
            <a:pPr lvl="1"/>
            <a:r>
              <a:rPr lang="en-US" sz="2600" dirty="0">
                <a:solidFill>
                  <a:srgbClr val="000000"/>
                </a:solidFill>
                <a:cs typeface="Calibri"/>
              </a:rPr>
              <a:t>The Harmonic Mean estimator 😔</a:t>
            </a:r>
          </a:p>
          <a:p>
            <a:pPr lvl="1"/>
            <a:r>
              <a:rPr lang="en-US" sz="2600" dirty="0">
                <a:cs typeface="Calibri"/>
              </a:rPr>
              <a:t>Relative Bayes Factors 😊</a:t>
            </a:r>
          </a:p>
          <a:p>
            <a:pPr lvl="1"/>
            <a:r>
              <a:rPr lang="en-US" sz="2600" dirty="0">
                <a:cs typeface="Calibri"/>
              </a:rPr>
              <a:t>Reference Models</a:t>
            </a:r>
          </a:p>
          <a:p>
            <a:r>
              <a:rPr lang="en-US" dirty="0">
                <a:cs typeface="Calibri"/>
              </a:rPr>
              <a:t>Calculating RBFs Efficiently</a:t>
            </a:r>
          </a:p>
          <a:p>
            <a:r>
              <a:rPr lang="en-US" dirty="0">
                <a:cs typeface="Calibri"/>
              </a:rPr>
              <a:t>Results!</a:t>
            </a:r>
          </a:p>
          <a:p>
            <a:pPr lvl="1"/>
            <a:endParaRPr lang="en-US" dirty="0">
              <a:cs typeface="Calibri"/>
            </a:endParaRPr>
          </a:p>
        </p:txBody>
      </p:sp>
    </p:spTree>
    <p:extLst>
      <p:ext uri="{BB962C8B-B14F-4D97-AF65-F5344CB8AC3E}">
        <p14:creationId xmlns:p14="http://schemas.microsoft.com/office/powerpoint/2010/main" val="1230274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smtClean="0"/>
                  <a:t> </a:t>
                </a:r>
                <a:r>
                  <a:rPr lang="en-GB" dirty="0" smtClean="0"/>
                  <a:t>for </a:t>
                </a:r>
                <a:r>
                  <a:rPr lang="en-US" dirty="0" smtClean="0"/>
                  <a:t>The </a:t>
                </a:r>
                <a:r>
                  <a:rPr lang="en-US" dirty="0" smtClean="0"/>
                  <a:t>Null Reference </a:t>
                </a:r>
                <a:r>
                  <a:rPr lang="en-US" dirty="0" smtClean="0"/>
                  <a:t>Model</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7137" y="1478690"/>
            <a:ext cx="8203852" cy="4661202"/>
          </a:xfrm>
          <a:prstGeom prst="rect">
            <a:avLst/>
          </a:prstGeom>
        </p:spPr>
      </p:pic>
      <p:pic>
        <p:nvPicPr>
          <p:cNvPr id="4" name="Picture 3"/>
          <p:cNvPicPr>
            <a:picLocks noChangeAspect="1"/>
          </p:cNvPicPr>
          <p:nvPr/>
        </p:nvPicPr>
        <p:blipFill>
          <a:blip r:embed="rId5"/>
          <a:stretch>
            <a:fillRect/>
          </a:stretch>
        </p:blipFill>
        <p:spPr>
          <a:xfrm>
            <a:off x="800644" y="6179081"/>
            <a:ext cx="10590712" cy="461936"/>
          </a:xfrm>
          <a:prstGeom prst="rect">
            <a:avLst/>
          </a:prstGeom>
        </p:spPr>
      </p:pic>
    </p:spTree>
    <p:extLst>
      <p:ext uri="{BB962C8B-B14F-4D97-AF65-F5344CB8AC3E}">
        <p14:creationId xmlns:p14="http://schemas.microsoft.com/office/powerpoint/2010/main" val="1317190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a:t>The </a:t>
                </a:r>
                <a:r>
                  <a:rPr lang="en-US" smtClean="0"/>
                  <a:t>Null Reference </a:t>
                </a:r>
                <a:r>
                  <a:rPr lang="en-US" dirty="0"/>
                  <a:t>Model</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grpSp>
        <p:nvGrpSpPr>
          <p:cNvPr id="14" name="Group 13"/>
          <p:cNvGrpSpPr/>
          <p:nvPr/>
        </p:nvGrpSpPr>
        <p:grpSpPr>
          <a:xfrm>
            <a:off x="85563" y="1889992"/>
            <a:ext cx="12093374" cy="3638142"/>
            <a:chOff x="84660" y="2673758"/>
            <a:chExt cx="12093374" cy="3638142"/>
          </a:xfrm>
        </p:grpSpPr>
        <p:grpSp>
          <p:nvGrpSpPr>
            <p:cNvPr id="12" name="Group 11"/>
            <p:cNvGrpSpPr/>
            <p:nvPr/>
          </p:nvGrpSpPr>
          <p:grpSpPr>
            <a:xfrm>
              <a:off x="1615170" y="2673758"/>
              <a:ext cx="10562864" cy="3638142"/>
              <a:chOff x="1615170" y="2673758"/>
              <a:chExt cx="10562864" cy="3638142"/>
            </a:xfrm>
          </p:grpSpPr>
          <p:pic>
            <p:nvPicPr>
              <p:cNvPr id="7" name="Picture 6"/>
              <p:cNvPicPr>
                <a:picLocks noChangeAspect="1"/>
              </p:cNvPicPr>
              <p:nvPr/>
            </p:nvPicPr>
            <p:blipFill>
              <a:blip r:embed="rId4"/>
              <a:stretch>
                <a:fillRect/>
              </a:stretch>
            </p:blipFill>
            <p:spPr>
              <a:xfrm>
                <a:off x="1615170" y="2673758"/>
                <a:ext cx="9422948" cy="3638142"/>
              </a:xfrm>
              <a:prstGeom prst="rect">
                <a:avLst/>
              </a:prstGeom>
            </p:spPr>
          </p:pic>
          <p:pic>
            <p:nvPicPr>
              <p:cNvPr id="9" name="Picture 8"/>
              <p:cNvPicPr>
                <a:picLocks noChangeAspect="1"/>
              </p:cNvPicPr>
              <p:nvPr/>
            </p:nvPicPr>
            <p:blipFill>
              <a:blip r:embed="rId5"/>
              <a:stretch>
                <a:fillRect/>
              </a:stretch>
            </p:blipFill>
            <p:spPr>
              <a:xfrm>
                <a:off x="11038118" y="4298404"/>
                <a:ext cx="1139916" cy="388850"/>
              </a:xfrm>
              <a:prstGeom prst="rect">
                <a:avLst/>
              </a:prstGeom>
            </p:spPr>
          </p:pic>
        </p:grpSp>
        <p:pic>
          <p:nvPicPr>
            <p:cNvPr id="11" name="Picture 10"/>
            <p:cNvPicPr>
              <a:picLocks noChangeAspect="1"/>
            </p:cNvPicPr>
            <p:nvPr/>
          </p:nvPicPr>
          <p:blipFill>
            <a:blip r:embed="rId6"/>
            <a:stretch>
              <a:fillRect/>
            </a:stretch>
          </p:blipFill>
          <p:spPr>
            <a:xfrm>
              <a:off x="84660" y="2873829"/>
              <a:ext cx="1505450" cy="3116176"/>
            </a:xfrm>
            <a:prstGeom prst="rect">
              <a:avLst/>
            </a:prstGeom>
          </p:spPr>
        </p:pic>
      </p:grpSp>
    </p:spTree>
    <p:extLst>
      <p:ext uri="{BB962C8B-B14F-4D97-AF65-F5344CB8AC3E}">
        <p14:creationId xmlns:p14="http://schemas.microsoft.com/office/powerpoint/2010/main" val="1788250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dirty="0"/>
                  <a:t>The </a:t>
                </a:r>
                <a:r>
                  <a:rPr lang="en-US" dirty="0" smtClean="0"/>
                  <a:t>Null Reference </a:t>
                </a:r>
                <a:r>
                  <a:rPr lang="en-US" dirty="0"/>
                  <a:t>Model</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154985" y="2422208"/>
            <a:ext cx="1600724" cy="855733"/>
          </a:xfrm>
          <a:prstGeom prst="rect">
            <a:avLst/>
          </a:prstGeom>
        </p:spPr>
      </p:pic>
      <p:pic>
        <p:nvPicPr>
          <p:cNvPr id="10" name="Picture 9"/>
          <p:cNvPicPr>
            <a:picLocks noChangeAspect="1"/>
          </p:cNvPicPr>
          <p:nvPr/>
        </p:nvPicPr>
        <p:blipFill>
          <a:blip r:embed="rId5"/>
          <a:stretch>
            <a:fillRect/>
          </a:stretch>
        </p:blipFill>
        <p:spPr>
          <a:xfrm>
            <a:off x="2034864" y="2422208"/>
            <a:ext cx="7334133" cy="855733"/>
          </a:xfrm>
          <a:prstGeom prst="rect">
            <a:avLst/>
          </a:prstGeom>
        </p:spPr>
      </p:pic>
      <p:pic>
        <p:nvPicPr>
          <p:cNvPr id="15" name="Picture 14"/>
          <p:cNvPicPr>
            <a:picLocks noChangeAspect="1"/>
          </p:cNvPicPr>
          <p:nvPr/>
        </p:nvPicPr>
        <p:blipFill>
          <a:blip r:embed="rId6"/>
          <a:stretch>
            <a:fillRect/>
          </a:stretch>
        </p:blipFill>
        <p:spPr>
          <a:xfrm>
            <a:off x="1977314" y="4362890"/>
            <a:ext cx="7288830" cy="901036"/>
          </a:xfrm>
          <a:prstGeom prst="rect">
            <a:avLst/>
          </a:prstGeom>
        </p:spPr>
      </p:pic>
      <p:grpSp>
        <p:nvGrpSpPr>
          <p:cNvPr id="20" name="Group 19"/>
          <p:cNvGrpSpPr/>
          <p:nvPr/>
        </p:nvGrpSpPr>
        <p:grpSpPr>
          <a:xfrm>
            <a:off x="1982123" y="3279048"/>
            <a:ext cx="10054891" cy="931730"/>
            <a:chOff x="1982123" y="3279048"/>
            <a:chExt cx="10054891" cy="931730"/>
          </a:xfrm>
        </p:grpSpPr>
        <p:pic>
          <p:nvPicPr>
            <p:cNvPr id="16" name="Picture 15"/>
            <p:cNvPicPr>
              <a:picLocks noChangeAspect="1"/>
            </p:cNvPicPr>
            <p:nvPr/>
          </p:nvPicPr>
          <p:blipFill>
            <a:blip r:embed="rId7"/>
            <a:stretch>
              <a:fillRect/>
            </a:stretch>
          </p:blipFill>
          <p:spPr>
            <a:xfrm>
              <a:off x="1982123" y="3644645"/>
              <a:ext cx="367462" cy="266787"/>
            </a:xfrm>
            <a:prstGeom prst="rect">
              <a:avLst/>
            </a:prstGeom>
          </p:spPr>
        </p:pic>
        <p:pic>
          <p:nvPicPr>
            <p:cNvPr id="19" name="Picture 18"/>
            <p:cNvPicPr>
              <a:picLocks noChangeAspect="1"/>
            </p:cNvPicPr>
            <p:nvPr/>
          </p:nvPicPr>
          <p:blipFill>
            <a:blip r:embed="rId8"/>
            <a:stretch>
              <a:fillRect/>
            </a:stretch>
          </p:blipFill>
          <p:spPr>
            <a:xfrm>
              <a:off x="2493077" y="3279048"/>
              <a:ext cx="9543937" cy="931730"/>
            </a:xfrm>
            <a:prstGeom prst="rect">
              <a:avLst/>
            </a:prstGeom>
          </p:spPr>
        </p:pic>
      </p:grpSp>
    </p:spTree>
    <p:extLst>
      <p:ext uri="{BB962C8B-B14F-4D97-AF65-F5344CB8AC3E}">
        <p14:creationId xmlns:p14="http://schemas.microsoft.com/office/powerpoint/2010/main" val="25494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Priors in the Null Reference Model</a:t>
            </a:r>
            <a:endParaRPr lang="en-US" dirty="0"/>
          </a:p>
        </p:txBody>
      </p:sp>
      <p:sp>
        <p:nvSpPr>
          <p:cNvPr id="3" name="Content Placeholder 2"/>
          <p:cNvSpPr>
            <a:spLocks noGrp="1"/>
          </p:cNvSpPr>
          <p:nvPr>
            <p:ph idx="1"/>
          </p:nvPr>
        </p:nvSpPr>
        <p:spPr/>
        <p:txBody>
          <a:bodyPr/>
          <a:lstStyle/>
          <a:p>
            <a:r>
              <a:rPr lang="en-US" dirty="0" smtClean="0"/>
              <a:t>…</a:t>
            </a:r>
            <a:r>
              <a:rPr lang="en-US" dirty="0"/>
              <a:t>briefly develop </a:t>
            </a:r>
            <a:r>
              <a:rPr lang="en-US" dirty="0" smtClean="0"/>
              <a:t>tau </a:t>
            </a:r>
            <a:r>
              <a:rPr lang="en-US" dirty="0"/>
              <a:t>bounds</a:t>
            </a:r>
          </a:p>
          <a:p>
            <a:pPr marL="0" indent="0">
              <a:buNone/>
            </a:pPr>
            <a:endParaRPr lang="en-US" dirty="0"/>
          </a:p>
        </p:txBody>
      </p:sp>
    </p:spTree>
    <p:extLst>
      <p:ext uri="{BB962C8B-B14F-4D97-AF65-F5344CB8AC3E}">
        <p14:creationId xmlns:p14="http://schemas.microsoft.com/office/powerpoint/2010/main" val="377586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dirty="0"/>
                  <a:t>The Null </a:t>
                </a:r>
                <a:r>
                  <a:rPr lang="en-US" dirty="0" smtClean="0"/>
                  <a:t>Ref with migration</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2384" y="1417832"/>
            <a:ext cx="8096901" cy="4623331"/>
          </a:xfrm>
          <a:prstGeom prst="rect">
            <a:avLst/>
          </a:prstGeom>
        </p:spPr>
      </p:pic>
      <p:pic>
        <p:nvPicPr>
          <p:cNvPr id="3" name="Picture 2"/>
          <p:cNvPicPr>
            <a:picLocks noChangeAspect="1"/>
          </p:cNvPicPr>
          <p:nvPr/>
        </p:nvPicPr>
        <p:blipFill>
          <a:blip r:embed="rId5"/>
          <a:stretch>
            <a:fillRect/>
          </a:stretch>
        </p:blipFill>
        <p:spPr>
          <a:xfrm>
            <a:off x="409295" y="6132034"/>
            <a:ext cx="11373410" cy="537519"/>
          </a:xfrm>
          <a:prstGeom prst="rect">
            <a:avLst/>
          </a:prstGeom>
        </p:spPr>
      </p:pic>
    </p:spTree>
    <p:extLst>
      <p:ext uri="{BB962C8B-B14F-4D97-AF65-F5344CB8AC3E}">
        <p14:creationId xmlns:p14="http://schemas.microsoft.com/office/powerpoint/2010/main" val="27016991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dirty="0"/>
                  <a:t>The Null </a:t>
                </a:r>
                <a:r>
                  <a:rPr lang="en-US" dirty="0" smtClean="0"/>
                  <a:t>Ref with migration</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grpSp>
        <p:nvGrpSpPr>
          <p:cNvPr id="15" name="Group 14"/>
          <p:cNvGrpSpPr/>
          <p:nvPr/>
        </p:nvGrpSpPr>
        <p:grpSpPr>
          <a:xfrm>
            <a:off x="56018" y="2361057"/>
            <a:ext cx="12079964" cy="2220702"/>
            <a:chOff x="186451" y="1939818"/>
            <a:chExt cx="22695972" cy="4172280"/>
          </a:xfrm>
        </p:grpSpPr>
        <p:pic>
          <p:nvPicPr>
            <p:cNvPr id="7" name="Picture 6"/>
            <p:cNvPicPr>
              <a:picLocks noChangeAspect="1"/>
            </p:cNvPicPr>
            <p:nvPr/>
          </p:nvPicPr>
          <p:blipFill>
            <a:blip r:embed="rId4"/>
            <a:stretch>
              <a:fillRect/>
            </a:stretch>
          </p:blipFill>
          <p:spPr>
            <a:xfrm>
              <a:off x="7589612" y="3306877"/>
              <a:ext cx="12470674" cy="1473739"/>
            </a:xfrm>
            <a:prstGeom prst="rect">
              <a:avLst/>
            </a:prstGeom>
          </p:spPr>
        </p:pic>
        <p:pic>
          <p:nvPicPr>
            <p:cNvPr id="8" name="Picture 7"/>
            <p:cNvPicPr>
              <a:picLocks noChangeAspect="1"/>
            </p:cNvPicPr>
            <p:nvPr/>
          </p:nvPicPr>
          <p:blipFill>
            <a:blip r:embed="rId5"/>
            <a:stretch>
              <a:fillRect/>
            </a:stretch>
          </p:blipFill>
          <p:spPr>
            <a:xfrm>
              <a:off x="20024716" y="3330710"/>
              <a:ext cx="2857707" cy="1361525"/>
            </a:xfrm>
            <a:prstGeom prst="rect">
              <a:avLst/>
            </a:prstGeom>
          </p:spPr>
        </p:pic>
        <p:pic>
          <p:nvPicPr>
            <p:cNvPr id="9" name="Picture 8"/>
            <p:cNvPicPr>
              <a:picLocks noChangeAspect="1"/>
            </p:cNvPicPr>
            <p:nvPr/>
          </p:nvPicPr>
          <p:blipFill>
            <a:blip r:embed="rId6"/>
            <a:stretch>
              <a:fillRect/>
            </a:stretch>
          </p:blipFill>
          <p:spPr>
            <a:xfrm>
              <a:off x="3209849" y="4780496"/>
              <a:ext cx="11041820" cy="1331602"/>
            </a:xfrm>
            <a:prstGeom prst="rect">
              <a:avLst/>
            </a:prstGeom>
          </p:spPr>
        </p:pic>
        <p:pic>
          <p:nvPicPr>
            <p:cNvPr id="10" name="Picture 9"/>
            <p:cNvPicPr>
              <a:picLocks noChangeAspect="1"/>
            </p:cNvPicPr>
            <p:nvPr/>
          </p:nvPicPr>
          <p:blipFill>
            <a:blip r:embed="rId7"/>
            <a:stretch>
              <a:fillRect/>
            </a:stretch>
          </p:blipFill>
          <p:spPr>
            <a:xfrm>
              <a:off x="186451" y="1939818"/>
              <a:ext cx="3044730" cy="3927477"/>
            </a:xfrm>
            <a:prstGeom prst="rect">
              <a:avLst/>
            </a:prstGeom>
          </p:spPr>
        </p:pic>
        <p:pic>
          <p:nvPicPr>
            <p:cNvPr id="11" name="Picture 10"/>
            <p:cNvPicPr>
              <a:picLocks noChangeAspect="1"/>
            </p:cNvPicPr>
            <p:nvPr/>
          </p:nvPicPr>
          <p:blipFill>
            <a:blip r:embed="rId8"/>
            <a:stretch>
              <a:fillRect/>
            </a:stretch>
          </p:blipFill>
          <p:spPr>
            <a:xfrm>
              <a:off x="3204388" y="1943526"/>
              <a:ext cx="12066705" cy="1301678"/>
            </a:xfrm>
            <a:prstGeom prst="rect">
              <a:avLst/>
            </a:prstGeom>
          </p:spPr>
        </p:pic>
        <p:pic>
          <p:nvPicPr>
            <p:cNvPr id="14" name="Picture 13"/>
            <p:cNvPicPr>
              <a:picLocks noChangeAspect="1"/>
            </p:cNvPicPr>
            <p:nvPr/>
          </p:nvPicPr>
          <p:blipFill>
            <a:blip r:embed="rId9"/>
            <a:stretch>
              <a:fillRect/>
            </a:stretch>
          </p:blipFill>
          <p:spPr>
            <a:xfrm>
              <a:off x="3196891" y="3472555"/>
              <a:ext cx="4331177" cy="1189238"/>
            </a:xfrm>
            <a:prstGeom prst="rect">
              <a:avLst/>
            </a:prstGeom>
          </p:spPr>
        </p:pic>
      </p:grpSp>
    </p:spTree>
    <p:extLst>
      <p:ext uri="{BB962C8B-B14F-4D97-AF65-F5344CB8AC3E}">
        <p14:creationId xmlns:p14="http://schemas.microsoft.com/office/powerpoint/2010/main" val="1805303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Tau Priors </a:t>
            </a:r>
            <a:r>
              <a:rPr lang="en-US" dirty="0" smtClean="0"/>
              <a:t>With </a:t>
            </a:r>
            <a:r>
              <a:rPr lang="en-US" dirty="0"/>
              <a:t>Migration</a:t>
            </a:r>
          </a:p>
        </p:txBody>
      </p:sp>
      <p:sp>
        <p:nvSpPr>
          <p:cNvPr id="3" name="Content Placeholder 2"/>
          <p:cNvSpPr>
            <a:spLocks noGrp="1"/>
          </p:cNvSpPr>
          <p:nvPr>
            <p:ph idx="1"/>
          </p:nvPr>
        </p:nvSpPr>
        <p:spPr/>
        <p:txBody>
          <a:bodyPr/>
          <a:lstStyle/>
          <a:p>
            <a:r>
              <a:rPr lang="en-US" dirty="0" smtClean="0"/>
              <a:t>…briefly develop mig tau bounds</a:t>
            </a:r>
            <a:endParaRPr lang="en-US" dirty="0"/>
          </a:p>
        </p:txBody>
      </p:sp>
    </p:spTree>
    <p:extLst>
      <p:ext uri="{BB962C8B-B14F-4D97-AF65-F5344CB8AC3E}">
        <p14:creationId xmlns:p14="http://schemas.microsoft.com/office/powerpoint/2010/main" val="2930055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dirty="0"/>
                  <a:t>The </a:t>
                </a:r>
                <a:r>
                  <a:rPr lang="en-US" dirty="0" smtClean="0"/>
                  <a:t>Comb Reference </a:t>
                </a:r>
                <a:r>
                  <a:rPr lang="en-US" dirty="0"/>
                  <a:t>Model</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grpSp>
        <p:nvGrpSpPr>
          <p:cNvPr id="6" name="Group 5"/>
          <p:cNvGrpSpPr/>
          <p:nvPr/>
        </p:nvGrpSpPr>
        <p:grpSpPr>
          <a:xfrm>
            <a:off x="234155" y="6063632"/>
            <a:ext cx="11723688" cy="498918"/>
            <a:chOff x="-6427788" y="2976562"/>
            <a:chExt cx="21262975" cy="904875"/>
          </a:xfrm>
        </p:grpSpPr>
        <p:pic>
          <p:nvPicPr>
            <p:cNvPr id="3" name="Picture 2"/>
            <p:cNvPicPr>
              <a:picLocks noChangeAspect="1"/>
            </p:cNvPicPr>
            <p:nvPr/>
          </p:nvPicPr>
          <p:blipFill>
            <a:blip r:embed="rId4"/>
            <a:stretch>
              <a:fillRect/>
            </a:stretch>
          </p:blipFill>
          <p:spPr>
            <a:xfrm>
              <a:off x="-2643188" y="2976562"/>
              <a:ext cx="17478375" cy="904875"/>
            </a:xfrm>
            <a:prstGeom prst="rect">
              <a:avLst/>
            </a:prstGeom>
          </p:spPr>
        </p:pic>
        <p:pic>
          <p:nvPicPr>
            <p:cNvPr id="5" name="Picture 4"/>
            <p:cNvPicPr>
              <a:picLocks noChangeAspect="1"/>
            </p:cNvPicPr>
            <p:nvPr/>
          </p:nvPicPr>
          <p:blipFill>
            <a:blip r:embed="rId5"/>
            <a:stretch>
              <a:fillRect/>
            </a:stretch>
          </p:blipFill>
          <p:spPr>
            <a:xfrm>
              <a:off x="-6427788" y="2986722"/>
              <a:ext cx="3733800" cy="819150"/>
            </a:xfrm>
            <a:prstGeom prst="rect">
              <a:avLst/>
            </a:prstGeom>
          </p:spPr>
        </p:pic>
      </p:grpSp>
      <p:pic>
        <p:nvPicPr>
          <p:cNvPr id="8"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3787" y="1447953"/>
            <a:ext cx="7644425" cy="4258368"/>
          </a:xfrm>
          <a:prstGeom prst="rect">
            <a:avLst/>
          </a:prstGeom>
        </p:spPr>
      </p:pic>
    </p:spTree>
    <p:extLst>
      <p:ext uri="{BB962C8B-B14F-4D97-AF65-F5344CB8AC3E}">
        <p14:creationId xmlns:p14="http://schemas.microsoft.com/office/powerpoint/2010/main" val="23522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dirty="0"/>
                  <a:t>The </a:t>
                </a:r>
                <a:r>
                  <a:rPr lang="en-US" dirty="0" smtClean="0"/>
                  <a:t>Comb Reference </a:t>
                </a:r>
                <a:r>
                  <a:rPr lang="en-US" dirty="0"/>
                  <a:t>Model</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73787" y="1447953"/>
            <a:ext cx="7644425" cy="4258368"/>
          </a:xfrm>
        </p:spPr>
      </p:pic>
      <p:grpSp>
        <p:nvGrpSpPr>
          <p:cNvPr id="10" name="Group 9"/>
          <p:cNvGrpSpPr/>
          <p:nvPr/>
        </p:nvGrpSpPr>
        <p:grpSpPr>
          <a:xfrm>
            <a:off x="122868" y="5857428"/>
            <a:ext cx="11972676" cy="949202"/>
            <a:chOff x="-17885410" y="2252662"/>
            <a:chExt cx="30756542" cy="2438400"/>
          </a:xfrm>
        </p:grpSpPr>
        <p:pic>
          <p:nvPicPr>
            <p:cNvPr id="7" name="Picture 6"/>
            <p:cNvPicPr>
              <a:picLocks noChangeAspect="1"/>
            </p:cNvPicPr>
            <p:nvPr/>
          </p:nvPicPr>
          <p:blipFill>
            <a:blip r:embed="rId5"/>
            <a:stretch>
              <a:fillRect/>
            </a:stretch>
          </p:blipFill>
          <p:spPr>
            <a:xfrm>
              <a:off x="-1044893" y="2252662"/>
              <a:ext cx="13916025" cy="2352675"/>
            </a:xfrm>
            <a:prstGeom prst="rect">
              <a:avLst/>
            </a:prstGeom>
          </p:spPr>
        </p:pic>
        <p:pic>
          <p:nvPicPr>
            <p:cNvPr id="8" name="Picture 7"/>
            <p:cNvPicPr>
              <a:picLocks noChangeAspect="1"/>
            </p:cNvPicPr>
            <p:nvPr/>
          </p:nvPicPr>
          <p:blipFill>
            <a:blip r:embed="rId6"/>
            <a:stretch>
              <a:fillRect/>
            </a:stretch>
          </p:blipFill>
          <p:spPr>
            <a:xfrm>
              <a:off x="-12360593" y="2252662"/>
              <a:ext cx="11172825" cy="2438400"/>
            </a:xfrm>
            <a:prstGeom prst="rect">
              <a:avLst/>
            </a:prstGeom>
          </p:spPr>
        </p:pic>
        <p:pic>
          <p:nvPicPr>
            <p:cNvPr id="9" name="Picture 8"/>
            <p:cNvPicPr>
              <a:picLocks noChangeAspect="1"/>
            </p:cNvPicPr>
            <p:nvPr/>
          </p:nvPicPr>
          <p:blipFill>
            <a:blip r:embed="rId7"/>
            <a:stretch>
              <a:fillRect/>
            </a:stretch>
          </p:blipFill>
          <p:spPr>
            <a:xfrm>
              <a:off x="-17885410" y="2288539"/>
              <a:ext cx="5372100" cy="2362200"/>
            </a:xfrm>
            <a:prstGeom prst="rect">
              <a:avLst/>
            </a:prstGeom>
          </p:spPr>
        </p:pic>
      </p:grpSp>
    </p:spTree>
    <p:extLst>
      <p:ext uri="{BB962C8B-B14F-4D97-AF65-F5344CB8AC3E}">
        <p14:creationId xmlns:p14="http://schemas.microsoft.com/office/powerpoint/2010/main" val="25751476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latin typeface="Cambria Math" panose="02040503050406030204" pitchFamily="18" charset="0"/>
                            <a:ea typeface="Tahoma" panose="020B0604030504040204" pitchFamily="34" charset="0"/>
                            <a:cs typeface="Tahoma" panose="020B0604030504040204" pitchFamily="34" charset="0"/>
                          </a:rPr>
                        </m:ctrlPr>
                      </m:accPr>
                      <m:e>
                        <m:r>
                          <a:rPr lang="en-GB" i="1">
                            <a:latin typeface="Cambria Math" panose="02040503050406030204" pitchFamily="18" charset="0"/>
                            <a:ea typeface="Tahoma" panose="020B0604030504040204" pitchFamily="34" charset="0"/>
                            <a:cs typeface="Tahoma" panose="020B0604030504040204" pitchFamily="34" charset="0"/>
                          </a:rPr>
                          <m:t>𝑃</m:t>
                        </m:r>
                      </m:e>
                    </m:acc>
                  </m:oMath>
                </a14:m>
                <a:r>
                  <a:rPr lang="he-IL" dirty="0"/>
                  <a:t> </a:t>
                </a:r>
                <a:r>
                  <a:rPr lang="en-GB" dirty="0"/>
                  <a:t>for </a:t>
                </a:r>
                <a:r>
                  <a:rPr lang="en-US" dirty="0"/>
                  <a:t>The </a:t>
                </a:r>
                <a:r>
                  <a:rPr lang="en-US" dirty="0"/>
                  <a:t>Comb Reference </a:t>
                </a:r>
                <a:r>
                  <a:rPr lang="en-US" dirty="0"/>
                  <a:t>Model</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grpSp>
        <p:nvGrpSpPr>
          <p:cNvPr id="9" name="Group 8"/>
          <p:cNvGrpSpPr/>
          <p:nvPr/>
        </p:nvGrpSpPr>
        <p:grpSpPr>
          <a:xfrm>
            <a:off x="106680" y="1707455"/>
            <a:ext cx="11978640" cy="1833695"/>
            <a:chOff x="-5743575" y="2686050"/>
            <a:chExt cx="22677167" cy="3471430"/>
          </a:xfrm>
        </p:grpSpPr>
        <p:pic>
          <p:nvPicPr>
            <p:cNvPr id="5" name="Picture 4"/>
            <p:cNvPicPr>
              <a:picLocks noChangeAspect="1"/>
            </p:cNvPicPr>
            <p:nvPr/>
          </p:nvPicPr>
          <p:blipFill>
            <a:blip r:embed="rId4"/>
            <a:stretch>
              <a:fillRect/>
            </a:stretch>
          </p:blipFill>
          <p:spPr>
            <a:xfrm>
              <a:off x="-2095500" y="2686050"/>
              <a:ext cx="16383000" cy="1485900"/>
            </a:xfrm>
            <a:prstGeom prst="rect">
              <a:avLst/>
            </a:prstGeom>
          </p:spPr>
        </p:pic>
        <p:pic>
          <p:nvPicPr>
            <p:cNvPr id="6" name="Picture 5"/>
            <p:cNvPicPr>
              <a:picLocks noChangeAspect="1"/>
            </p:cNvPicPr>
            <p:nvPr/>
          </p:nvPicPr>
          <p:blipFill>
            <a:blip r:embed="rId5"/>
            <a:stretch>
              <a:fillRect/>
            </a:stretch>
          </p:blipFill>
          <p:spPr>
            <a:xfrm>
              <a:off x="-2095500" y="4527372"/>
              <a:ext cx="12068175" cy="1543050"/>
            </a:xfrm>
            <a:prstGeom prst="rect">
              <a:avLst/>
            </a:prstGeom>
          </p:spPr>
        </p:pic>
        <p:pic>
          <p:nvPicPr>
            <p:cNvPr id="7" name="Picture 6"/>
            <p:cNvPicPr>
              <a:picLocks noChangeAspect="1"/>
            </p:cNvPicPr>
            <p:nvPr/>
          </p:nvPicPr>
          <p:blipFill>
            <a:blip r:embed="rId6"/>
            <a:stretch>
              <a:fillRect/>
            </a:stretch>
          </p:blipFill>
          <p:spPr>
            <a:xfrm>
              <a:off x="10075592" y="4452505"/>
              <a:ext cx="6858000" cy="1704975"/>
            </a:xfrm>
            <a:prstGeom prst="rect">
              <a:avLst/>
            </a:prstGeom>
          </p:spPr>
        </p:pic>
        <p:pic>
          <p:nvPicPr>
            <p:cNvPr id="8" name="Picture 7"/>
            <p:cNvPicPr>
              <a:picLocks noChangeAspect="1"/>
            </p:cNvPicPr>
            <p:nvPr/>
          </p:nvPicPr>
          <p:blipFill>
            <a:blip r:embed="rId7"/>
            <a:stretch>
              <a:fillRect/>
            </a:stretch>
          </p:blipFill>
          <p:spPr>
            <a:xfrm>
              <a:off x="-5743575" y="2686050"/>
              <a:ext cx="3648075" cy="2857500"/>
            </a:xfrm>
            <a:prstGeom prst="rect">
              <a:avLst/>
            </a:prstGeom>
          </p:spPr>
        </p:pic>
      </p:grpSp>
      <p:grpSp>
        <p:nvGrpSpPr>
          <p:cNvPr id="14" name="Group 13"/>
          <p:cNvGrpSpPr/>
          <p:nvPr/>
        </p:nvGrpSpPr>
        <p:grpSpPr>
          <a:xfrm>
            <a:off x="106680" y="3867838"/>
            <a:ext cx="12131738" cy="2666525"/>
            <a:chOff x="-8770745" y="885825"/>
            <a:chExt cx="23843105" cy="5240655"/>
          </a:xfrm>
        </p:grpSpPr>
        <p:grpSp>
          <p:nvGrpSpPr>
            <p:cNvPr id="12" name="Group 11"/>
            <p:cNvGrpSpPr/>
            <p:nvPr/>
          </p:nvGrpSpPr>
          <p:grpSpPr>
            <a:xfrm>
              <a:off x="-2662238" y="885825"/>
              <a:ext cx="17734598" cy="5240655"/>
              <a:chOff x="-2662238" y="885825"/>
              <a:chExt cx="17734598" cy="5240655"/>
            </a:xfrm>
          </p:grpSpPr>
          <p:pic>
            <p:nvPicPr>
              <p:cNvPr id="10" name="Picture 9"/>
              <p:cNvPicPr>
                <a:picLocks noChangeAspect="1"/>
              </p:cNvPicPr>
              <p:nvPr/>
            </p:nvPicPr>
            <p:blipFill>
              <a:blip r:embed="rId8"/>
              <a:stretch>
                <a:fillRect/>
              </a:stretch>
            </p:blipFill>
            <p:spPr>
              <a:xfrm>
                <a:off x="-2662238" y="885825"/>
                <a:ext cx="17516475" cy="5086350"/>
              </a:xfrm>
              <a:prstGeom prst="rect">
                <a:avLst/>
              </a:prstGeom>
            </p:spPr>
          </p:pic>
          <p:sp>
            <p:nvSpPr>
              <p:cNvPr id="11" name="Rectangle 10"/>
              <p:cNvSpPr/>
              <p:nvPr/>
            </p:nvSpPr>
            <p:spPr>
              <a:xfrm>
                <a:off x="13258800" y="4572000"/>
                <a:ext cx="1813560" cy="1554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9"/>
            <a:stretch>
              <a:fillRect/>
            </a:stretch>
          </p:blipFill>
          <p:spPr>
            <a:xfrm>
              <a:off x="-8770745" y="899937"/>
              <a:ext cx="5695950" cy="1676400"/>
            </a:xfrm>
            <a:prstGeom prst="rect">
              <a:avLst/>
            </a:prstGeom>
          </p:spPr>
        </p:pic>
      </p:grpSp>
    </p:spTree>
    <p:extLst>
      <p:ext uri="{BB962C8B-B14F-4D97-AF65-F5344CB8AC3E}">
        <p14:creationId xmlns:p14="http://schemas.microsoft.com/office/powerpoint/2010/main" val="4223160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B97C7-22C7-4298-A47E-DDCB6DD89BC6}"/>
              </a:ext>
            </a:extLst>
          </p:cNvPr>
          <p:cNvSpPr>
            <a:spLocks noGrp="1"/>
          </p:cNvSpPr>
          <p:nvPr>
            <p:ph type="title"/>
          </p:nvPr>
        </p:nvSpPr>
        <p:spPr/>
        <p:txBody>
          <a:bodyPr/>
          <a:lstStyle/>
          <a:p>
            <a:r>
              <a:rPr lang="en-US" dirty="0">
                <a:cs typeface="Calibri Light"/>
              </a:rPr>
              <a:t>The Team</a:t>
            </a:r>
            <a:endParaRPr lang="en-US" dirty="0"/>
          </a:p>
        </p:txBody>
      </p:sp>
      <p:pic>
        <p:nvPicPr>
          <p:cNvPr id="4" name="Picture 4" descr="A person wearing glasses and smiling at the camera&#10;&#10;Description generated with very high confidence">
            <a:extLst>
              <a:ext uri="{FF2B5EF4-FFF2-40B4-BE49-F238E27FC236}">
                <a16:creationId xmlns="" xmlns:a16="http://schemas.microsoft.com/office/drawing/2014/main" id="{F7B75092-FC89-4592-AC32-67C3C5B9A9CD}"/>
              </a:ext>
            </a:extLst>
          </p:cNvPr>
          <p:cNvPicPr>
            <a:picLocks noGrp="1" noChangeAspect="1"/>
          </p:cNvPicPr>
          <p:nvPr>
            <p:ph idx="1"/>
          </p:nvPr>
        </p:nvPicPr>
        <p:blipFill>
          <a:blip r:embed="rId2"/>
          <a:stretch>
            <a:fillRect/>
          </a:stretch>
        </p:blipFill>
        <p:spPr>
          <a:xfrm>
            <a:off x="5073692" y="2467770"/>
            <a:ext cx="1880644" cy="1880644"/>
          </a:xfrm>
          <a:prstGeom prst="rect">
            <a:avLst/>
          </a:prstGeom>
        </p:spPr>
      </p:pic>
      <p:pic>
        <p:nvPicPr>
          <p:cNvPr id="6" name="Picture 6">
            <a:extLst>
              <a:ext uri="{FF2B5EF4-FFF2-40B4-BE49-F238E27FC236}">
                <a16:creationId xmlns="" xmlns:a16="http://schemas.microsoft.com/office/drawing/2014/main" id="{76046D67-FF74-4D68-A2FA-5C9D35FBEF04}"/>
              </a:ext>
            </a:extLst>
          </p:cNvPr>
          <p:cNvPicPr>
            <a:picLocks noChangeAspect="1"/>
          </p:cNvPicPr>
          <p:nvPr/>
        </p:nvPicPr>
        <p:blipFill>
          <a:blip r:embed="rId3"/>
          <a:stretch>
            <a:fillRect/>
          </a:stretch>
        </p:blipFill>
        <p:spPr>
          <a:xfrm>
            <a:off x="7374193" y="2468301"/>
            <a:ext cx="2743200" cy="3657600"/>
          </a:xfrm>
          <a:prstGeom prst="rect">
            <a:avLst/>
          </a:prstGeom>
        </p:spPr>
      </p:pic>
    </p:spTree>
    <p:extLst>
      <p:ext uri="{BB962C8B-B14F-4D97-AF65-F5344CB8AC3E}">
        <p14:creationId xmlns:p14="http://schemas.microsoft.com/office/powerpoint/2010/main" val="2339026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SubTree Reference </a:t>
            </a:r>
            <a:r>
              <a:rPr lang="en-US" dirty="0" smtClean="0"/>
              <a:t>Models</a:t>
            </a:r>
            <a:endParaRPr lang="en-US" dirty="0"/>
          </a:p>
        </p:txBody>
      </p:sp>
      <p:grpSp>
        <p:nvGrpSpPr>
          <p:cNvPr id="9" name="Group 8"/>
          <p:cNvGrpSpPr/>
          <p:nvPr/>
        </p:nvGrpSpPr>
        <p:grpSpPr>
          <a:xfrm>
            <a:off x="1112520" y="1690688"/>
            <a:ext cx="9966960" cy="4880567"/>
            <a:chOff x="1766887" y="-1294606"/>
            <a:chExt cx="17281208" cy="8462168"/>
          </a:xfrm>
        </p:grpSpPr>
        <p:pic>
          <p:nvPicPr>
            <p:cNvPr id="5" name="Picture 4"/>
            <p:cNvPicPr>
              <a:picLocks noChangeAspect="1"/>
            </p:cNvPicPr>
            <p:nvPr/>
          </p:nvPicPr>
          <p:blipFill>
            <a:blip r:embed="rId3"/>
            <a:stretch>
              <a:fillRect/>
            </a:stretch>
          </p:blipFill>
          <p:spPr>
            <a:xfrm>
              <a:off x="1766887" y="-276225"/>
              <a:ext cx="8658225" cy="7410450"/>
            </a:xfrm>
            <a:prstGeom prst="rect">
              <a:avLst/>
            </a:prstGeom>
          </p:spPr>
        </p:pic>
        <p:pic>
          <p:nvPicPr>
            <p:cNvPr id="6" name="Picture 5"/>
            <p:cNvPicPr>
              <a:picLocks noChangeAspect="1"/>
            </p:cNvPicPr>
            <p:nvPr/>
          </p:nvPicPr>
          <p:blipFill>
            <a:blip r:embed="rId4"/>
            <a:stretch>
              <a:fillRect/>
            </a:stretch>
          </p:blipFill>
          <p:spPr>
            <a:xfrm>
              <a:off x="10380345" y="-309563"/>
              <a:ext cx="8667750" cy="7477125"/>
            </a:xfrm>
            <a:prstGeom prst="rect">
              <a:avLst/>
            </a:prstGeom>
          </p:spPr>
        </p:pic>
        <p:pic>
          <p:nvPicPr>
            <p:cNvPr id="7" name="Picture 6"/>
            <p:cNvPicPr>
              <a:picLocks noChangeAspect="1"/>
            </p:cNvPicPr>
            <p:nvPr/>
          </p:nvPicPr>
          <p:blipFill>
            <a:blip r:embed="rId5"/>
            <a:stretch>
              <a:fillRect/>
            </a:stretch>
          </p:blipFill>
          <p:spPr>
            <a:xfrm>
              <a:off x="10100150" y="5736907"/>
              <a:ext cx="847725" cy="352425"/>
            </a:xfrm>
            <a:prstGeom prst="rect">
              <a:avLst/>
            </a:prstGeom>
          </p:spPr>
        </p:pic>
        <p:pic>
          <p:nvPicPr>
            <p:cNvPr id="8" name="Picture 7"/>
            <p:cNvPicPr>
              <a:picLocks noChangeAspect="1"/>
            </p:cNvPicPr>
            <p:nvPr/>
          </p:nvPicPr>
          <p:blipFill>
            <a:blip r:embed="rId6"/>
            <a:stretch>
              <a:fillRect/>
            </a:stretch>
          </p:blipFill>
          <p:spPr>
            <a:xfrm>
              <a:off x="4974907" y="-1294606"/>
              <a:ext cx="10810875" cy="1095375"/>
            </a:xfrm>
            <a:prstGeom prst="rect">
              <a:avLst/>
            </a:prstGeom>
          </p:spPr>
        </p:pic>
      </p:grpSp>
    </p:spTree>
    <p:extLst>
      <p:ext uri="{BB962C8B-B14F-4D97-AF65-F5344CB8AC3E}">
        <p14:creationId xmlns:p14="http://schemas.microsoft.com/office/powerpoint/2010/main" val="1943179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a Reference Model	</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smtClean="0"/>
              <a:t>Choose </a:t>
            </a:r>
            <a:r>
              <a:rPr lang="en-US" sz="3200" dirty="0"/>
              <a:t>a subtree of </a:t>
            </a:r>
            <a:r>
              <a:rPr lang="en-US" sz="3200" dirty="0" smtClean="0"/>
              <a:t>the </a:t>
            </a:r>
            <a:r>
              <a:rPr lang="en-US" sz="3200" dirty="0"/>
              <a:t>of </a:t>
            </a:r>
            <a:r>
              <a:rPr lang="en-US" sz="3200" dirty="0" smtClean="0"/>
              <a:t>M</a:t>
            </a:r>
          </a:p>
          <a:p>
            <a:pPr marL="514350" indent="-514350">
              <a:buFont typeface="+mj-lt"/>
              <a:buAutoNum type="arabicPeriod"/>
            </a:pPr>
            <a:r>
              <a:rPr lang="en-US" sz="3200" dirty="0" smtClean="0"/>
              <a:t>Collapse </a:t>
            </a:r>
            <a:r>
              <a:rPr lang="en-US" sz="3200" dirty="0"/>
              <a:t>the subtree </a:t>
            </a:r>
            <a:r>
              <a:rPr lang="en-US" sz="3200" dirty="0" smtClean="0"/>
              <a:t>into a Clade/Comb</a:t>
            </a:r>
          </a:p>
          <a:p>
            <a:pPr marL="514350" indent="-514350" algn="l">
              <a:buFont typeface="+mj-lt"/>
              <a:buAutoNum type="arabicPeriod"/>
            </a:pPr>
            <a:r>
              <a:rPr lang="en-US" sz="3200" dirty="0" smtClean="0"/>
              <a:t>Map </a:t>
            </a:r>
            <a:r>
              <a:rPr lang="en-US" sz="3200" dirty="0"/>
              <a:t>the </a:t>
            </a:r>
            <a:r>
              <a:rPr lang="en-US" sz="3200" dirty="0" smtClean="0"/>
              <a:t>remaining hidden </a:t>
            </a:r>
            <a:r>
              <a:rPr lang="en-US" sz="3200" dirty="0"/>
              <a:t>parameters</a:t>
            </a:r>
          </a:p>
        </p:txBody>
      </p:sp>
    </p:spTree>
    <p:extLst>
      <p:ext uri="{BB962C8B-B14F-4D97-AF65-F5344CB8AC3E}">
        <p14:creationId xmlns:p14="http://schemas.microsoft.com/office/powerpoint/2010/main" val="368804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2885"/>
            <a:ext cx="10515600" cy="1325563"/>
          </a:xfrm>
        </p:spPr>
        <p:txBody>
          <a:bodyPr>
            <a:noAutofit/>
          </a:bodyPr>
          <a:lstStyle/>
          <a:p>
            <a:pPr algn="ctr"/>
            <a:r>
              <a:rPr lang="en-GB" sz="11500" b="1" u="sng" dirty="0" smtClean="0"/>
              <a:t>Calc Scheme</a:t>
            </a:r>
            <a:endParaRPr lang="en-US" sz="11500" b="1" u="sng" dirty="0"/>
          </a:p>
        </p:txBody>
      </p:sp>
    </p:spTree>
    <p:extLst>
      <p:ext uri="{BB962C8B-B14F-4D97-AF65-F5344CB8AC3E}">
        <p14:creationId xmlns:p14="http://schemas.microsoft.com/office/powerpoint/2010/main" val="2636639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Calculation Scheme Objective</a:t>
            </a:r>
            <a:endParaRPr lang="en-US" dirty="0"/>
          </a:p>
        </p:txBody>
      </p:sp>
      <p:sp>
        <p:nvSpPr>
          <p:cNvPr id="3" name="Content Placeholder 2"/>
          <p:cNvSpPr>
            <a:spLocks noGrp="1"/>
          </p:cNvSpPr>
          <p:nvPr>
            <p:ph idx="1"/>
          </p:nvPr>
        </p:nvSpPr>
        <p:spPr/>
        <p:txBody>
          <a:bodyPr/>
          <a:lstStyle/>
          <a:p>
            <a:r>
              <a:rPr lang="en-US" dirty="0" smtClean="0"/>
              <a:t>Objective for our “sufficient stats”</a:t>
            </a:r>
          </a:p>
          <a:p>
            <a:pPr lvl="1"/>
            <a:r>
              <a:rPr lang="en-US" dirty="0" smtClean="0"/>
              <a:t>~|M|</a:t>
            </a:r>
          </a:p>
          <a:p>
            <a:pPr lvl="1"/>
            <a:r>
              <a:rPr lang="en-US" dirty="0" smtClean="0"/>
              <a:t>For All Reference model</a:t>
            </a:r>
          </a:p>
          <a:p>
            <a:pPr lvl="1"/>
            <a:r>
              <a:rPr lang="en-US" dirty="0" smtClean="0"/>
              <a:t>Single MCMC  </a:t>
            </a:r>
            <a:endParaRPr lang="en-US" dirty="0"/>
          </a:p>
        </p:txBody>
      </p:sp>
    </p:spTree>
    <p:extLst>
      <p:ext uri="{BB962C8B-B14F-4D97-AF65-F5344CB8AC3E}">
        <p14:creationId xmlns:p14="http://schemas.microsoft.com/office/powerpoint/2010/main" val="572372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Genealogy Likelihood Recap</a:t>
            </a:r>
            <a:endParaRPr lang="en-US" dirty="0"/>
          </a:p>
        </p:txBody>
      </p:sp>
      <p:sp>
        <p:nvSpPr>
          <p:cNvPr id="3" name="Content Placeholder 2"/>
          <p:cNvSpPr>
            <a:spLocks noGrp="1"/>
          </p:cNvSpPr>
          <p:nvPr>
            <p:ph idx="1"/>
          </p:nvPr>
        </p:nvSpPr>
        <p:spPr/>
        <p:txBody>
          <a:bodyPr/>
          <a:lstStyle/>
          <a:p>
            <a:r>
              <a:rPr lang="en-US" dirty="0" smtClean="0"/>
              <a:t>Kingman Coalescent + migration -&gt; … -&gt; sufficient stats (for a single ref model)</a:t>
            </a:r>
            <a:endParaRPr lang="en-US" dirty="0"/>
          </a:p>
        </p:txBody>
      </p:sp>
    </p:spTree>
    <p:extLst>
      <p:ext uri="{BB962C8B-B14F-4D97-AF65-F5344CB8AC3E}">
        <p14:creationId xmlns:p14="http://schemas.microsoft.com/office/powerpoint/2010/main" val="3540857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Sufficient Stats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81120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Tying it all together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37437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McRef</a:t>
            </a:r>
            <a:endParaRPr lang="en-US" dirty="0"/>
          </a:p>
        </p:txBody>
      </p:sp>
      <p:sp>
        <p:nvSpPr>
          <p:cNvPr id="3" name="Content Placeholder 2"/>
          <p:cNvSpPr>
            <a:spLocks noGrp="1"/>
          </p:cNvSpPr>
          <p:nvPr>
            <p:ph idx="1"/>
          </p:nvPr>
        </p:nvSpPr>
        <p:spPr/>
        <p:txBody>
          <a:bodyPr/>
          <a:lstStyle/>
          <a:p>
            <a:pPr marL="0" indent="0">
              <a:buNone/>
            </a:pPr>
            <a:r>
              <a:rPr lang="en-US" dirty="0"/>
              <a:t>&gt;</a:t>
            </a:r>
            <a:r>
              <a:rPr lang="en-US" dirty="0" smtClean="0"/>
              <a:t>&gt;&gt; git clone </a:t>
            </a:r>
            <a:r>
              <a:rPr lang="en-US" dirty="0" smtClean="0">
                <a:hlinkClick r:id="rId2"/>
              </a:rPr>
              <a:t>http://github.com/selotape/mcref</a:t>
            </a:r>
            <a:endParaRPr lang="en-US" dirty="0" smtClean="0"/>
          </a:p>
          <a:p>
            <a:pPr marL="0" indent="0">
              <a:buNone/>
            </a:pPr>
            <a:r>
              <a:rPr lang="en-US" dirty="0" smtClean="0"/>
              <a:t>&gt;&gt;&gt; cd mcref</a:t>
            </a:r>
          </a:p>
          <a:p>
            <a:pPr marL="0" indent="0">
              <a:buNone/>
            </a:pPr>
            <a:r>
              <a:rPr lang="en-US" dirty="0" smtClean="0"/>
              <a:t>&gt;&gt;&gt; python3 install –r requirements.txt</a:t>
            </a:r>
          </a:p>
          <a:p>
            <a:pPr marL="0" indent="0">
              <a:buNone/>
            </a:pPr>
            <a:r>
              <a:rPr lang="en-US" dirty="0" smtClean="0"/>
              <a:t>&gt;&gt;&gt; python3 mcref ./simulations/sample</a:t>
            </a:r>
          </a:p>
          <a:p>
            <a:pPr marL="0" indent="0">
              <a:buNone/>
            </a:pPr>
            <a:endParaRPr lang="en-US" dirty="0"/>
          </a:p>
          <a:p>
            <a:r>
              <a:rPr lang="en-US" dirty="0" smtClean="0"/>
              <a:t>Show config file</a:t>
            </a:r>
          </a:p>
          <a:p>
            <a:r>
              <a:rPr lang="en-US" dirty="0" smtClean="0"/>
              <a:t>Show debug plots </a:t>
            </a:r>
          </a:p>
          <a:p>
            <a:r>
              <a:rPr lang="en-US" dirty="0" smtClean="0"/>
              <a:t>Show example results table</a:t>
            </a:r>
            <a:endParaRPr lang="en-US" dirty="0"/>
          </a:p>
        </p:txBody>
      </p:sp>
    </p:spTree>
    <p:extLst>
      <p:ext uri="{BB962C8B-B14F-4D97-AF65-F5344CB8AC3E}">
        <p14:creationId xmlns:p14="http://schemas.microsoft.com/office/powerpoint/2010/main" val="9370659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2885"/>
            <a:ext cx="10515600" cy="1325563"/>
          </a:xfrm>
        </p:spPr>
        <p:txBody>
          <a:bodyPr>
            <a:noAutofit/>
          </a:bodyPr>
          <a:lstStyle/>
          <a:p>
            <a:pPr algn="ctr"/>
            <a:r>
              <a:rPr lang="en-GB" sz="11500" b="1" u="sng" dirty="0" smtClean="0"/>
              <a:t>Results </a:t>
            </a:r>
            <a:endParaRPr lang="en-US" sz="11500" b="1" u="sng" dirty="0"/>
          </a:p>
        </p:txBody>
      </p:sp>
    </p:spTree>
    <p:extLst>
      <p:ext uri="{BB962C8B-B14F-4D97-AF65-F5344CB8AC3E}">
        <p14:creationId xmlns:p14="http://schemas.microsoft.com/office/powerpoint/2010/main" val="1149997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A41C56-A86B-4054-B818-994F961274FD}"/>
              </a:ext>
            </a:extLst>
          </p:cNvPr>
          <p:cNvSpPr>
            <a:spLocks noGrp="1"/>
          </p:cNvSpPr>
          <p:nvPr>
            <p:ph type="title"/>
          </p:nvPr>
        </p:nvSpPr>
        <p:spPr/>
        <p:txBody>
          <a:bodyPr/>
          <a:lstStyle/>
          <a:p>
            <a:r>
              <a:rPr lang="en-US" dirty="0">
                <a:cs typeface="Calibri Light"/>
              </a:rPr>
              <a:t>Results</a:t>
            </a:r>
            <a:endParaRPr lang="en-US" dirty="0"/>
          </a:p>
        </p:txBody>
      </p:sp>
      <p:sp>
        <p:nvSpPr>
          <p:cNvPr id="3" name="Content Placeholder 2">
            <a:extLst>
              <a:ext uri="{FF2B5EF4-FFF2-40B4-BE49-F238E27FC236}">
                <a16:creationId xmlns="" xmlns:a16="http://schemas.microsoft.com/office/drawing/2014/main" id="{F628F648-6621-4A5D-9665-963C81324B68}"/>
              </a:ext>
            </a:extLst>
          </p:cNvPr>
          <p:cNvSpPr>
            <a:spLocks noGrp="1"/>
          </p:cNvSpPr>
          <p:nvPr>
            <p:ph idx="1"/>
          </p:nvPr>
        </p:nvSpPr>
        <p:spPr/>
        <p:txBody>
          <a:bodyPr vert="horz" lIns="91440" tIns="45720" rIns="91440" bIns="45720" rtlCol="0" anchor="t">
            <a:normAutofit/>
          </a:bodyPr>
          <a:lstStyle/>
          <a:p>
            <a:r>
              <a:rPr lang="en-US" dirty="0">
                <a:cs typeface="Calibri"/>
              </a:rPr>
              <a:t>Experiment I &amp; III - Assess model comparison </a:t>
            </a:r>
            <a:endParaRPr lang="en-US" dirty="0" smtClean="0">
              <a:cs typeface="Calibri"/>
            </a:endParaRPr>
          </a:p>
          <a:p>
            <a:pPr lvl="1"/>
            <a:r>
              <a:rPr lang="en-US" dirty="0" smtClean="0">
                <a:cs typeface="Calibri"/>
              </a:rPr>
              <a:t>Explain how we test hypotheses by example</a:t>
            </a:r>
            <a:endParaRPr lang="en-US" dirty="0">
              <a:cs typeface="Calibri"/>
            </a:endParaRPr>
          </a:p>
          <a:p>
            <a:pPr lvl="1"/>
            <a:r>
              <a:rPr lang="en-US" dirty="0">
                <a:cs typeface="Calibri"/>
              </a:rPr>
              <a:t>Varying divergence time</a:t>
            </a:r>
          </a:p>
          <a:p>
            <a:pPr lvl="1"/>
            <a:r>
              <a:rPr lang="en-US" dirty="0">
                <a:cs typeface="Calibri"/>
              </a:rPr>
              <a:t>Varying migration rate</a:t>
            </a:r>
          </a:p>
          <a:p>
            <a:pPr lvl="1"/>
            <a:endParaRPr lang="en-US" dirty="0">
              <a:cs typeface="Calibri"/>
            </a:endParaRPr>
          </a:p>
          <a:p>
            <a:r>
              <a:rPr lang="en-US" dirty="0">
                <a:cs typeface="Calibri"/>
              </a:rPr>
              <a:t>Experiment II - Compare reference models</a:t>
            </a:r>
          </a:p>
        </p:txBody>
      </p:sp>
    </p:spTree>
    <p:extLst>
      <p:ext uri="{BB962C8B-B14F-4D97-AF65-F5344CB8AC3E}">
        <p14:creationId xmlns:p14="http://schemas.microsoft.com/office/powerpoint/2010/main" val="3773678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2885"/>
            <a:ext cx="10515600" cy="1325563"/>
          </a:xfrm>
        </p:spPr>
        <p:txBody>
          <a:bodyPr>
            <a:noAutofit/>
          </a:bodyPr>
          <a:lstStyle/>
          <a:p>
            <a:pPr algn="ctr"/>
            <a:r>
              <a:rPr lang="en-GB" sz="11500" b="1" u="sng" dirty="0" smtClean="0"/>
              <a:t>Preliminaries</a:t>
            </a:r>
            <a:endParaRPr lang="en-US" sz="11500" b="1" u="sng" dirty="0"/>
          </a:p>
        </p:txBody>
      </p:sp>
    </p:spTree>
    <p:extLst>
      <p:ext uri="{BB962C8B-B14F-4D97-AF65-F5344CB8AC3E}">
        <p14:creationId xmlns:p14="http://schemas.microsoft.com/office/powerpoint/2010/main" val="255022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80162" y="2102829"/>
            <a:ext cx="5843016" cy="2568545"/>
          </a:xfrm>
          <a:prstGeom prst="rect">
            <a:avLst/>
          </a:prstGeom>
        </p:spPr>
      </p:pic>
      <p:pic>
        <p:nvPicPr>
          <p:cNvPr id="8" name="Picture 7"/>
          <p:cNvPicPr>
            <a:picLocks noChangeAspect="1"/>
          </p:cNvPicPr>
          <p:nvPr/>
        </p:nvPicPr>
        <p:blipFill>
          <a:blip r:embed="rId4"/>
          <a:stretch>
            <a:fillRect/>
          </a:stretch>
        </p:blipFill>
        <p:spPr>
          <a:xfrm>
            <a:off x="3293353" y="5479843"/>
            <a:ext cx="5393624" cy="1207111"/>
          </a:xfrm>
          <a:prstGeom prst="rect">
            <a:avLst/>
          </a:prstGeom>
        </p:spPr>
      </p:pic>
      <p:sp>
        <p:nvSpPr>
          <p:cNvPr id="11" name="Down Arrow 10"/>
          <p:cNvSpPr/>
          <p:nvPr/>
        </p:nvSpPr>
        <p:spPr>
          <a:xfrm>
            <a:off x="5742320" y="4728367"/>
            <a:ext cx="495690" cy="625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365125"/>
            <a:ext cx="10515600" cy="1325563"/>
          </a:xfrm>
        </p:spPr>
        <p:txBody>
          <a:bodyPr/>
          <a:lstStyle/>
          <a:p>
            <a:r>
              <a:rPr lang="en-US" dirty="0" smtClean="0"/>
              <a:t>Exp I – Varying Divergence Time</a:t>
            </a:r>
            <a:endParaRPr lang="en-US" dirty="0"/>
          </a:p>
        </p:txBody>
      </p:sp>
      <p:cxnSp>
        <p:nvCxnSpPr>
          <p:cNvPr id="7" name="Straight Arrow Connector 6"/>
          <p:cNvCxnSpPr/>
          <p:nvPr/>
        </p:nvCxnSpPr>
        <p:spPr>
          <a:xfrm>
            <a:off x="5445760" y="3576320"/>
            <a:ext cx="0" cy="294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121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961397" y="4176872"/>
            <a:ext cx="2712667" cy="2561496"/>
          </a:xfrm>
          <a:prstGeom prst="rect">
            <a:avLst/>
          </a:prstGeom>
        </p:spPr>
      </p:pic>
      <p:pic>
        <p:nvPicPr>
          <p:cNvPr id="4" name="Picture 3"/>
          <p:cNvPicPr>
            <a:picLocks noChangeAspect="1"/>
          </p:cNvPicPr>
          <p:nvPr/>
        </p:nvPicPr>
        <p:blipFill>
          <a:blip r:embed="rId4"/>
          <a:stretch>
            <a:fillRect/>
          </a:stretch>
        </p:blipFill>
        <p:spPr>
          <a:xfrm>
            <a:off x="6784852" y="4176872"/>
            <a:ext cx="2820860" cy="2681128"/>
          </a:xfrm>
          <a:prstGeom prst="rect">
            <a:avLst/>
          </a:prstGeom>
        </p:spPr>
      </p:pic>
      <p:pic>
        <p:nvPicPr>
          <p:cNvPr id="6" name="Picture 5"/>
          <p:cNvPicPr>
            <a:picLocks noChangeAspect="1"/>
          </p:cNvPicPr>
          <p:nvPr/>
        </p:nvPicPr>
        <p:blipFill>
          <a:blip r:embed="rId5"/>
          <a:stretch>
            <a:fillRect/>
          </a:stretch>
        </p:blipFill>
        <p:spPr>
          <a:xfrm>
            <a:off x="4141341" y="1091337"/>
            <a:ext cx="3255510" cy="1431097"/>
          </a:xfrm>
          <a:prstGeom prst="rect">
            <a:avLst/>
          </a:prstGeom>
        </p:spPr>
      </p:pic>
      <p:pic>
        <p:nvPicPr>
          <p:cNvPr id="8" name="Picture 7"/>
          <p:cNvPicPr>
            <a:picLocks noChangeAspect="1"/>
          </p:cNvPicPr>
          <p:nvPr/>
        </p:nvPicPr>
        <p:blipFill>
          <a:blip r:embed="rId6"/>
          <a:stretch>
            <a:fillRect/>
          </a:stretch>
        </p:blipFill>
        <p:spPr>
          <a:xfrm>
            <a:off x="3430130" y="2352366"/>
            <a:ext cx="5393624" cy="1207111"/>
          </a:xfrm>
          <a:prstGeom prst="rect">
            <a:avLst/>
          </a:prstGeom>
        </p:spPr>
      </p:pic>
      <p:sp>
        <p:nvSpPr>
          <p:cNvPr id="10" name="TextBox 9"/>
          <p:cNvSpPr txBox="1"/>
          <p:nvPr/>
        </p:nvSpPr>
        <p:spPr>
          <a:xfrm>
            <a:off x="5935327" y="5022605"/>
            <a:ext cx="849525" cy="769441"/>
          </a:xfrm>
          <a:prstGeom prst="rect">
            <a:avLst/>
          </a:prstGeom>
          <a:noFill/>
        </p:spPr>
        <p:txBody>
          <a:bodyPr wrap="square" rtlCol="0">
            <a:spAutoFit/>
          </a:bodyPr>
          <a:lstStyle/>
          <a:p>
            <a:r>
              <a:rPr lang="en-US" sz="4400" b="1" dirty="0">
                <a:solidFill>
                  <a:srgbClr val="002060"/>
                </a:solidFill>
              </a:rPr>
              <a:t>vs.</a:t>
            </a:r>
          </a:p>
        </p:txBody>
      </p:sp>
      <p:sp>
        <p:nvSpPr>
          <p:cNvPr id="11" name="Down Arrow 10"/>
          <p:cNvSpPr/>
          <p:nvPr/>
        </p:nvSpPr>
        <p:spPr>
          <a:xfrm>
            <a:off x="5981613" y="3666007"/>
            <a:ext cx="495690" cy="625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321365" y="-39151"/>
            <a:ext cx="10515600" cy="1325563"/>
          </a:xfrm>
        </p:spPr>
        <p:txBody>
          <a:bodyPr/>
          <a:lstStyle/>
          <a:p>
            <a:r>
              <a:rPr lang="en-US" dirty="0" smtClean="0"/>
              <a:t>Exp I – Varying Divergence Time</a:t>
            </a:r>
            <a:endParaRPr lang="en-US" dirty="0"/>
          </a:p>
        </p:txBody>
      </p:sp>
    </p:spTree>
    <p:extLst>
      <p:ext uri="{BB962C8B-B14F-4D97-AF65-F5344CB8AC3E}">
        <p14:creationId xmlns:p14="http://schemas.microsoft.com/office/powerpoint/2010/main" val="21394909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 – Varying Divergence Time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5922" y="1764886"/>
                <a:ext cx="10515600" cy="4351338"/>
              </a:xfrm>
            </p:spPr>
            <p:txBody>
              <a:bodyPr>
                <a:normAutofit fontScale="92500"/>
              </a:bodyPr>
              <a:lstStyle/>
              <a:p>
                <a:r>
                  <a:rPr lang="en-US" sz="3200" dirty="0" smtClean="0"/>
                  <a:t>2 data-sets for each scenario</a:t>
                </a:r>
              </a:p>
              <a:p>
                <a:r>
                  <a:rPr lang="en-US" sz="3200" dirty="0" smtClean="0"/>
                  <a:t>2 G-PhoCS runs for each data set</a:t>
                </a:r>
              </a:p>
              <a:p>
                <a:pPr marL="0" indent="0">
                  <a:buNone/>
                </a:pPr>
                <a:endParaRPr lang="en-US" sz="3200" dirty="0" smtClean="0"/>
              </a:p>
              <a:p>
                <a:r>
                  <a:rPr lang="en-US" sz="3200" dirty="0" smtClean="0"/>
                  <a:t>X axis – data set</a:t>
                </a:r>
              </a:p>
              <a:p>
                <a:r>
                  <a:rPr lang="en-US" sz="3200" dirty="0" smtClean="0"/>
                  <a:t>Y axis – model selection criteria: </a:t>
                </a:r>
                <a14:m>
                  <m:oMath xmlns:m="http://schemas.openxmlformats.org/officeDocument/2006/math">
                    <m:func>
                      <m:funcPr>
                        <m:ctrlPr>
                          <a:rPr lang="en-US" sz="3200" i="1" smtClean="0">
                            <a:latin typeface="Cambria Math" panose="02040503050406030204" pitchFamily="18" charset="0"/>
                          </a:rPr>
                        </m:ctrlPr>
                      </m:funcPr>
                      <m:fName>
                        <m:r>
                          <m:rPr>
                            <m:sty m:val="p"/>
                          </m:rPr>
                          <a:rPr lang="en-US" sz="3200" i="0" smtClean="0">
                            <a:latin typeface="Cambria Math" panose="02040503050406030204" pitchFamily="18" charset="0"/>
                          </a:rPr>
                          <m:t>log</m:t>
                        </m:r>
                      </m:fName>
                      <m:e>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1" i="1" smtClean="0">
                                    <a:latin typeface="Cambria Math" panose="02040503050406030204" pitchFamily="18" charset="0"/>
                                  </a:rPr>
                                  <m:t>𝟑</m:t>
                                </m:r>
                                <m:r>
                                  <a:rPr lang="en-US" sz="3200" b="1" i="1" smtClean="0">
                                    <a:latin typeface="Cambria Math" panose="02040503050406030204" pitchFamily="18" charset="0"/>
                                  </a:rPr>
                                  <m:t>𝒑𝒐𝒑𝒔</m:t>
                                </m:r>
                              </m:sub>
                            </m:sSub>
                            <m:r>
                              <a:rPr lang="en-US" sz="3200" b="0" i="1" smtClean="0">
                                <a:latin typeface="Cambria Math" panose="02040503050406030204" pitchFamily="18" charset="0"/>
                              </a:rPr>
                              <m:t>)</m:t>
                            </m:r>
                          </m:num>
                          <m:den>
                            <m:r>
                              <a:rPr lang="en-US" sz="3200" i="1">
                                <a:latin typeface="Cambria Math" panose="02040503050406030204" pitchFamily="18" charset="0"/>
                              </a:rPr>
                              <m:t>𝑃</m:t>
                            </m:r>
                            <m:r>
                              <a:rPr lang="en-US" sz="3200" i="1">
                                <a:latin typeface="Cambria Math" panose="02040503050406030204" pitchFamily="18" charset="0"/>
                              </a:rPr>
                              <m:t>(</m:t>
                            </m:r>
                            <m:r>
                              <a:rPr lang="en-US" sz="3200" i="1">
                                <a:latin typeface="Cambria Math" panose="02040503050406030204" pitchFamily="18" charset="0"/>
                              </a:rPr>
                              <m:t>𝑋</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b="1" i="1" smtClean="0">
                                    <a:latin typeface="Cambria Math" panose="02040503050406030204" pitchFamily="18" charset="0"/>
                                  </a:rPr>
                                  <m:t>𝟐</m:t>
                                </m:r>
                                <m:r>
                                  <a:rPr lang="en-US" sz="3200" b="1" i="1">
                                    <a:latin typeface="Cambria Math" panose="02040503050406030204" pitchFamily="18" charset="0"/>
                                  </a:rPr>
                                  <m:t>𝒑𝒐𝒑𝒔</m:t>
                                </m:r>
                              </m:sub>
                            </m:sSub>
                            <m:r>
                              <a:rPr lang="en-US" sz="3200" i="1">
                                <a:latin typeface="Cambria Math" panose="02040503050406030204" pitchFamily="18" charset="0"/>
                              </a:rPr>
                              <m:t>)</m:t>
                            </m:r>
                          </m:den>
                        </m:f>
                      </m:e>
                    </m:func>
                  </m:oMath>
                </a14:m>
                <a:endParaRPr lang="en-US" sz="3200" dirty="0" smtClean="0"/>
              </a:p>
              <a:p>
                <a:pPr marL="457200" lvl="1" indent="0">
                  <a:buNone/>
                </a:pPr>
                <a:r>
                  <a:rPr lang="en-US" dirty="0" smtClean="0"/>
                  <a:t>(Bigger is better)</a:t>
                </a:r>
                <a:br>
                  <a:rPr lang="en-US" dirty="0" smtClean="0"/>
                </a:br>
                <a:endParaRPr lang="en-US" dirty="0" smtClean="0"/>
              </a:p>
              <a:p>
                <a:r>
                  <a:rPr lang="en-US" sz="3200" dirty="0" smtClean="0"/>
                  <a:t>TODO – </a:t>
                </a:r>
                <a:r>
                  <a:rPr lang="en-US" sz="3000" dirty="0" smtClean="0"/>
                  <a:t>illustrate all the above right on the graph in the next slide</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5922" y="1764886"/>
                <a:ext cx="10515600" cy="4351338"/>
              </a:xfrm>
              <a:blipFill rotWithShape="0">
                <a:blip r:embed="rId3"/>
                <a:stretch>
                  <a:fillRect l="-1159" t="-2805" b="-421"/>
                </a:stretch>
              </a:blipFill>
            </p:spPr>
            <p:txBody>
              <a:bodyPr/>
              <a:lstStyle/>
              <a:p>
                <a:r>
                  <a:rPr lang="en-US">
                    <a:noFill/>
                  </a:rPr>
                  <a:t> </a:t>
                </a:r>
              </a:p>
            </p:txBody>
          </p:sp>
        </mc:Fallback>
      </mc:AlternateContent>
    </p:spTree>
    <p:extLst>
      <p:ext uri="{BB962C8B-B14F-4D97-AF65-F5344CB8AC3E}">
        <p14:creationId xmlns:p14="http://schemas.microsoft.com/office/powerpoint/2010/main" val="21215713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 – Varying Divergence Time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5065" y="1739352"/>
            <a:ext cx="11541869" cy="3606834"/>
          </a:xfrm>
          <a:ln w="12700">
            <a:solidFill>
              <a:schemeClr val="tx1"/>
            </a:solidFill>
          </a:ln>
        </p:spPr>
      </p:pic>
    </p:spTree>
    <p:extLst>
      <p:ext uri="{BB962C8B-B14F-4D97-AF65-F5344CB8AC3E}">
        <p14:creationId xmlns:p14="http://schemas.microsoft.com/office/powerpoint/2010/main" val="802544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 – Varying Divergence Time</a:t>
            </a:r>
          </a:p>
        </p:txBody>
      </p:sp>
      <p:sp>
        <p:nvSpPr>
          <p:cNvPr id="3" name="Content Placeholder 2"/>
          <p:cNvSpPr>
            <a:spLocks noGrp="1"/>
          </p:cNvSpPr>
          <p:nvPr>
            <p:ph idx="1"/>
          </p:nvPr>
        </p:nvSpPr>
        <p:spPr/>
        <p:txBody>
          <a:bodyPr/>
          <a:lstStyle/>
          <a:p>
            <a:r>
              <a:rPr lang="en-US" dirty="0" smtClean="0"/>
              <a:t>HM and both RBFs eventually select the correct model</a:t>
            </a:r>
            <a:br>
              <a:rPr lang="en-US" dirty="0" smtClean="0"/>
            </a:br>
            <a:endParaRPr lang="en-US" dirty="0" smtClean="0"/>
          </a:p>
          <a:p>
            <a:r>
              <a:rPr lang="en-US" dirty="0" smtClean="0"/>
              <a:t>RBFs succeed @ ~20 while HM only @ ~50</a:t>
            </a:r>
            <a:br>
              <a:rPr lang="en-US" dirty="0" smtClean="0"/>
            </a:br>
            <a:endParaRPr lang="en-US" dirty="0" smtClean="0"/>
          </a:p>
          <a:p>
            <a:r>
              <a:rPr lang="en-US" dirty="0"/>
              <a:t>Null </a:t>
            </a:r>
            <a:r>
              <a:rPr lang="en-US" dirty="0" smtClean="0"/>
              <a:t>ref model is much noisier than Clade(AB)</a:t>
            </a:r>
          </a:p>
          <a:p>
            <a:endParaRPr lang="en-US"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2973" y="4305181"/>
            <a:ext cx="7593108" cy="2372846"/>
          </a:xfrm>
          <a:prstGeom prst="rect">
            <a:avLst/>
          </a:prstGeom>
          <a:ln w="12700">
            <a:solidFill>
              <a:schemeClr val="tx1"/>
            </a:solidFill>
          </a:ln>
        </p:spPr>
      </p:pic>
    </p:spTree>
    <p:extLst>
      <p:ext uri="{BB962C8B-B14F-4D97-AF65-F5344CB8AC3E}">
        <p14:creationId xmlns:p14="http://schemas.microsoft.com/office/powerpoint/2010/main" val="34203882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 – Varying Divergence Time</a:t>
            </a:r>
          </a:p>
        </p:txBody>
      </p:sp>
      <p:sp>
        <p:nvSpPr>
          <p:cNvPr id="3" name="Content Placeholder 2"/>
          <p:cNvSpPr>
            <a:spLocks noGrp="1"/>
          </p:cNvSpPr>
          <p:nvPr>
            <p:ph idx="1"/>
          </p:nvPr>
        </p:nvSpPr>
        <p:spPr/>
        <p:txBody>
          <a:bodyPr/>
          <a:lstStyle/>
          <a:p>
            <a:r>
              <a:rPr lang="en-US" dirty="0" smtClean="0"/>
              <a:t>HM and both RBFs eventually select the correct model</a:t>
            </a:r>
            <a:br>
              <a:rPr lang="en-US" dirty="0" smtClean="0"/>
            </a:br>
            <a:endParaRPr lang="en-US" dirty="0" smtClean="0"/>
          </a:p>
          <a:p>
            <a:r>
              <a:rPr lang="en-US" dirty="0" smtClean="0"/>
              <a:t>RBFs succeed @ ~20 while HM only @ ~50</a:t>
            </a:r>
            <a:br>
              <a:rPr lang="en-US" dirty="0" smtClean="0"/>
            </a:br>
            <a:endParaRPr lang="en-US" dirty="0" smtClean="0"/>
          </a:p>
          <a:p>
            <a:r>
              <a:rPr lang="en-US" dirty="0"/>
              <a:t>Null </a:t>
            </a:r>
            <a:r>
              <a:rPr lang="en-US" dirty="0" smtClean="0"/>
              <a:t>ref model is much noisier than Clade(AB)</a:t>
            </a:r>
          </a:p>
          <a:p>
            <a:endParaRPr lang="en-US" dirty="0" smtClean="0"/>
          </a:p>
          <a:p>
            <a:endParaRPr lang="en-US" dirty="0"/>
          </a:p>
          <a:p>
            <a:pPr marL="0" indent="0">
              <a:buNone/>
            </a:pPr>
            <a:r>
              <a:rPr lang="en-US" dirty="0" smtClean="0"/>
              <a:t>Bottom line – </a:t>
            </a:r>
          </a:p>
          <a:p>
            <a:pPr marL="0" indent="0">
              <a:buNone/>
            </a:pPr>
            <a:r>
              <a:rPr lang="en-US" b="1" dirty="0" smtClean="0"/>
              <a:t>	RBF out performs HM in detecting population split</a:t>
            </a:r>
            <a:endParaRPr lang="en-US" b="1" dirty="0"/>
          </a:p>
        </p:txBody>
      </p:sp>
    </p:spTree>
    <p:extLst>
      <p:ext uri="{BB962C8B-B14F-4D97-AF65-F5344CB8AC3E}">
        <p14:creationId xmlns:p14="http://schemas.microsoft.com/office/powerpoint/2010/main" val="8591736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a:t>
            </a:r>
            <a:r>
              <a:rPr lang="en-US" dirty="0" smtClean="0"/>
              <a:t>II </a:t>
            </a:r>
            <a:r>
              <a:rPr lang="en-US" dirty="0"/>
              <a:t>– Varying </a:t>
            </a:r>
            <a:r>
              <a:rPr lang="en-US" dirty="0" smtClean="0"/>
              <a:t>Migration Rate</a:t>
            </a:r>
            <a:endParaRPr lang="en-US" dirty="0"/>
          </a:p>
        </p:txBody>
      </p:sp>
      <p:pic>
        <p:nvPicPr>
          <p:cNvPr id="4" name="Picture 3"/>
          <p:cNvPicPr>
            <a:picLocks noChangeAspect="1"/>
          </p:cNvPicPr>
          <p:nvPr/>
        </p:nvPicPr>
        <p:blipFill>
          <a:blip r:embed="rId2"/>
          <a:stretch>
            <a:fillRect/>
          </a:stretch>
        </p:blipFill>
        <p:spPr>
          <a:xfrm>
            <a:off x="2151407" y="1690688"/>
            <a:ext cx="8286750" cy="2847975"/>
          </a:xfrm>
          <a:prstGeom prst="rect">
            <a:avLst/>
          </a:prstGeom>
        </p:spPr>
      </p:pic>
      <p:pic>
        <p:nvPicPr>
          <p:cNvPr id="5" name="Picture 4"/>
          <p:cNvPicPr>
            <a:picLocks noChangeAspect="1"/>
          </p:cNvPicPr>
          <p:nvPr/>
        </p:nvPicPr>
        <p:blipFill>
          <a:blip r:embed="rId3"/>
          <a:stretch>
            <a:fillRect/>
          </a:stretch>
        </p:blipFill>
        <p:spPr>
          <a:xfrm>
            <a:off x="3293353" y="5479843"/>
            <a:ext cx="5393624" cy="1207111"/>
          </a:xfrm>
          <a:prstGeom prst="rect">
            <a:avLst/>
          </a:prstGeom>
        </p:spPr>
      </p:pic>
      <p:sp>
        <p:nvSpPr>
          <p:cNvPr id="6" name="Down Arrow 5"/>
          <p:cNvSpPr/>
          <p:nvPr/>
        </p:nvSpPr>
        <p:spPr>
          <a:xfrm>
            <a:off x="5742320" y="4728367"/>
            <a:ext cx="495690" cy="625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1757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2"/>
          <a:stretch>
            <a:fillRect/>
          </a:stretch>
        </p:blipFill>
        <p:spPr>
          <a:xfrm>
            <a:off x="5201919" y="1310033"/>
            <a:ext cx="1674311" cy="1169671"/>
          </a:xfrm>
          <a:prstGeom prst="rect">
            <a:avLst/>
          </a:prstGeom>
        </p:spPr>
      </p:pic>
      <p:sp>
        <p:nvSpPr>
          <p:cNvPr id="2" name="Title 1"/>
          <p:cNvSpPr>
            <a:spLocks noGrp="1"/>
          </p:cNvSpPr>
          <p:nvPr>
            <p:ph type="title"/>
          </p:nvPr>
        </p:nvSpPr>
        <p:spPr/>
        <p:txBody>
          <a:bodyPr/>
          <a:lstStyle/>
          <a:p>
            <a:r>
              <a:rPr lang="en-US" dirty="0"/>
              <a:t>Exp </a:t>
            </a:r>
            <a:r>
              <a:rPr lang="en-US" dirty="0" smtClean="0"/>
              <a:t>II </a:t>
            </a:r>
            <a:r>
              <a:rPr lang="en-US" dirty="0"/>
              <a:t>– Varying </a:t>
            </a:r>
            <a:r>
              <a:rPr lang="en-US" dirty="0" smtClean="0"/>
              <a:t>Migration Rate</a:t>
            </a:r>
            <a:endParaRPr lang="en-US" dirty="0"/>
          </a:p>
        </p:txBody>
      </p:sp>
      <p:pic>
        <p:nvPicPr>
          <p:cNvPr id="10" name="Picture 9"/>
          <p:cNvPicPr>
            <a:picLocks noChangeAspect="1"/>
          </p:cNvPicPr>
          <p:nvPr/>
        </p:nvPicPr>
        <p:blipFill>
          <a:blip r:embed="rId3"/>
          <a:stretch>
            <a:fillRect/>
          </a:stretch>
        </p:blipFill>
        <p:spPr>
          <a:xfrm>
            <a:off x="3430130" y="2352366"/>
            <a:ext cx="5393624" cy="1207111"/>
          </a:xfrm>
          <a:prstGeom prst="rect">
            <a:avLst/>
          </a:prstGeom>
        </p:spPr>
      </p:pic>
      <p:grpSp>
        <p:nvGrpSpPr>
          <p:cNvPr id="63" name="Group 62"/>
          <p:cNvGrpSpPr/>
          <p:nvPr/>
        </p:nvGrpSpPr>
        <p:grpSpPr>
          <a:xfrm>
            <a:off x="132739" y="4114216"/>
            <a:ext cx="2840514" cy="2642921"/>
            <a:chOff x="132739" y="4114216"/>
            <a:chExt cx="2840514" cy="2642921"/>
          </a:xfrm>
        </p:grpSpPr>
        <p:pic>
          <p:nvPicPr>
            <p:cNvPr id="16" name="Picture 15"/>
            <p:cNvPicPr>
              <a:picLocks noChangeAspect="1"/>
            </p:cNvPicPr>
            <p:nvPr/>
          </p:nvPicPr>
          <p:blipFill>
            <a:blip r:embed="rId4"/>
            <a:stretch>
              <a:fillRect/>
            </a:stretch>
          </p:blipFill>
          <p:spPr>
            <a:xfrm>
              <a:off x="294641" y="4114800"/>
              <a:ext cx="2678612" cy="2477873"/>
            </a:xfrm>
            <a:prstGeom prst="rect">
              <a:avLst/>
            </a:prstGeom>
          </p:spPr>
        </p:pic>
        <p:grpSp>
          <p:nvGrpSpPr>
            <p:cNvPr id="46" name="Group 45"/>
            <p:cNvGrpSpPr/>
            <p:nvPr/>
          </p:nvGrpSpPr>
          <p:grpSpPr>
            <a:xfrm>
              <a:off x="1184367" y="6295472"/>
              <a:ext cx="899160" cy="461665"/>
              <a:chOff x="4658360" y="5528971"/>
              <a:chExt cx="899160" cy="461665"/>
            </a:xfrm>
          </p:grpSpPr>
          <p:sp>
            <p:nvSpPr>
              <p:cNvPr id="47" name="TextBox 46"/>
              <p:cNvSpPr txBox="1"/>
              <p:nvPr/>
            </p:nvSpPr>
            <p:spPr>
              <a:xfrm>
                <a:off x="4658360" y="5528971"/>
                <a:ext cx="899160" cy="461665"/>
              </a:xfrm>
              <a:prstGeom prst="rect">
                <a:avLst/>
              </a:prstGeom>
              <a:noFill/>
            </p:spPr>
            <p:txBody>
              <a:bodyPr wrap="square" rtlCol="0">
                <a:spAutoFit/>
              </a:bodyPr>
              <a:lstStyle/>
              <a:p>
                <a:r>
                  <a:rPr lang="en-US" sz="2400" b="1" dirty="0" smtClean="0">
                    <a:solidFill>
                      <a:srgbClr val="454BBB"/>
                    </a:solidFill>
                  </a:rPr>
                  <a:t>B    C </a:t>
                </a:r>
                <a:endParaRPr lang="en-US" sz="2400" b="1" dirty="0">
                  <a:solidFill>
                    <a:srgbClr val="454BBB"/>
                  </a:solidFill>
                </a:endParaRPr>
              </a:p>
            </p:txBody>
          </p:sp>
          <p:cxnSp>
            <p:nvCxnSpPr>
              <p:cNvPr id="48" name="Straight Arrow Connector 47"/>
              <p:cNvCxnSpPr/>
              <p:nvPr/>
            </p:nvCxnSpPr>
            <p:spPr>
              <a:xfrm flipH="1" flipV="1">
                <a:off x="4929413" y="5759804"/>
                <a:ext cx="252188" cy="7443"/>
              </a:xfrm>
              <a:prstGeom prst="straightConnector1">
                <a:avLst/>
              </a:prstGeom>
              <a:ln w="41275">
                <a:solidFill>
                  <a:srgbClr val="454BBB"/>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132739" y="4114216"/>
              <a:ext cx="1546731" cy="707886"/>
            </a:xfrm>
            <a:prstGeom prst="rect">
              <a:avLst/>
            </a:prstGeom>
            <a:noFill/>
          </p:spPr>
          <p:txBody>
            <a:bodyPr wrap="square" rtlCol="0">
              <a:spAutoFit/>
            </a:bodyPr>
            <a:lstStyle/>
            <a:p>
              <a:pPr algn="r" rtl="1"/>
              <a:r>
                <a:rPr lang="en-US" sz="4000" b="1" dirty="0" smtClean="0">
                  <a:solidFill>
                    <a:srgbClr val="454BBB"/>
                  </a:solidFill>
                </a:rPr>
                <a:t>M</a:t>
              </a:r>
              <a:r>
                <a:rPr lang="en-US" sz="4000" b="1" baseline="-25000" dirty="0" smtClean="0">
                  <a:solidFill>
                    <a:srgbClr val="454BBB"/>
                  </a:solidFill>
                </a:rPr>
                <a:t>migCB</a:t>
              </a:r>
              <a:endParaRPr lang="en-US" sz="4000" b="1" baseline="-25000" dirty="0">
                <a:solidFill>
                  <a:srgbClr val="454BBB"/>
                </a:solidFill>
              </a:endParaRPr>
            </a:p>
          </p:txBody>
        </p:sp>
      </p:grpSp>
      <p:grpSp>
        <p:nvGrpSpPr>
          <p:cNvPr id="62" name="Group 61"/>
          <p:cNvGrpSpPr/>
          <p:nvPr/>
        </p:nvGrpSpPr>
        <p:grpSpPr>
          <a:xfrm>
            <a:off x="2868546" y="4006700"/>
            <a:ext cx="2823700" cy="2735550"/>
            <a:chOff x="3030591" y="4006700"/>
            <a:chExt cx="2823700" cy="2735550"/>
          </a:xfrm>
        </p:grpSpPr>
        <p:pic>
          <p:nvPicPr>
            <p:cNvPr id="17" name="Picture 16"/>
            <p:cNvPicPr>
              <a:picLocks noChangeAspect="1"/>
            </p:cNvPicPr>
            <p:nvPr/>
          </p:nvPicPr>
          <p:blipFill>
            <a:blip r:embed="rId4"/>
            <a:stretch>
              <a:fillRect/>
            </a:stretch>
          </p:blipFill>
          <p:spPr>
            <a:xfrm>
              <a:off x="3175679" y="4114216"/>
              <a:ext cx="2678612" cy="2477873"/>
            </a:xfrm>
            <a:prstGeom prst="rect">
              <a:avLst/>
            </a:prstGeom>
          </p:spPr>
        </p:pic>
        <p:grpSp>
          <p:nvGrpSpPr>
            <p:cNvPr id="44" name="Group 43"/>
            <p:cNvGrpSpPr/>
            <p:nvPr/>
          </p:nvGrpSpPr>
          <p:grpSpPr>
            <a:xfrm>
              <a:off x="4216482" y="6280585"/>
              <a:ext cx="899160" cy="461665"/>
              <a:chOff x="4658360" y="5528971"/>
              <a:chExt cx="899160" cy="461665"/>
            </a:xfrm>
          </p:grpSpPr>
          <p:sp>
            <p:nvSpPr>
              <p:cNvPr id="27" name="TextBox 26"/>
              <p:cNvSpPr txBox="1"/>
              <p:nvPr/>
            </p:nvSpPr>
            <p:spPr>
              <a:xfrm>
                <a:off x="4658360" y="5528971"/>
                <a:ext cx="899160" cy="461665"/>
              </a:xfrm>
              <a:prstGeom prst="rect">
                <a:avLst/>
              </a:prstGeom>
              <a:noFill/>
            </p:spPr>
            <p:txBody>
              <a:bodyPr wrap="square" rtlCol="0">
                <a:spAutoFit/>
              </a:bodyPr>
              <a:lstStyle/>
              <a:p>
                <a:r>
                  <a:rPr lang="en-US" sz="2400" b="1" dirty="0" smtClean="0">
                    <a:solidFill>
                      <a:srgbClr val="454BBB"/>
                    </a:solidFill>
                  </a:rPr>
                  <a:t>B    C </a:t>
                </a:r>
                <a:endParaRPr lang="en-US" sz="2400" b="1" dirty="0">
                  <a:solidFill>
                    <a:srgbClr val="454BBB"/>
                  </a:solidFill>
                </a:endParaRPr>
              </a:p>
            </p:txBody>
          </p:sp>
          <p:cxnSp>
            <p:nvCxnSpPr>
              <p:cNvPr id="28" name="Straight Arrow Connector 27"/>
              <p:cNvCxnSpPr/>
              <p:nvPr/>
            </p:nvCxnSpPr>
            <p:spPr>
              <a:xfrm>
                <a:off x="4942840" y="5774691"/>
                <a:ext cx="237200" cy="2130"/>
              </a:xfrm>
              <a:prstGeom prst="straightConnector1">
                <a:avLst/>
              </a:prstGeom>
              <a:ln w="41275">
                <a:solidFill>
                  <a:srgbClr val="454BBB"/>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3030591" y="4006700"/>
              <a:ext cx="1546731" cy="707886"/>
            </a:xfrm>
            <a:prstGeom prst="rect">
              <a:avLst/>
            </a:prstGeom>
            <a:noFill/>
          </p:spPr>
          <p:txBody>
            <a:bodyPr wrap="square" rtlCol="0">
              <a:spAutoFit/>
            </a:bodyPr>
            <a:lstStyle/>
            <a:p>
              <a:pPr algn="r" rtl="1"/>
              <a:r>
                <a:rPr lang="en-US" sz="4000" b="1" dirty="0" smtClean="0">
                  <a:solidFill>
                    <a:srgbClr val="454BBB"/>
                  </a:solidFill>
                </a:rPr>
                <a:t>M</a:t>
              </a:r>
              <a:r>
                <a:rPr lang="en-US" sz="4000" b="1" baseline="-25000" dirty="0" smtClean="0">
                  <a:solidFill>
                    <a:srgbClr val="454BBB"/>
                  </a:solidFill>
                </a:rPr>
                <a:t>migBC</a:t>
              </a:r>
              <a:endParaRPr lang="en-US" sz="4000" b="1" baseline="-25000" dirty="0">
                <a:solidFill>
                  <a:srgbClr val="454BBB"/>
                </a:solidFill>
              </a:endParaRPr>
            </a:p>
          </p:txBody>
        </p:sp>
      </p:grpSp>
      <p:grpSp>
        <p:nvGrpSpPr>
          <p:cNvPr id="60" name="Group 59"/>
          <p:cNvGrpSpPr/>
          <p:nvPr/>
        </p:nvGrpSpPr>
        <p:grpSpPr>
          <a:xfrm>
            <a:off x="9144821" y="3961536"/>
            <a:ext cx="3039653" cy="2710887"/>
            <a:chOff x="5962107" y="4031363"/>
            <a:chExt cx="3039653" cy="2710887"/>
          </a:xfrm>
        </p:grpSpPr>
        <p:pic>
          <p:nvPicPr>
            <p:cNvPr id="31" name="Picture 30"/>
            <p:cNvPicPr>
              <a:picLocks noChangeAspect="1"/>
            </p:cNvPicPr>
            <p:nvPr/>
          </p:nvPicPr>
          <p:blipFill>
            <a:blip r:embed="rId5"/>
            <a:stretch>
              <a:fillRect/>
            </a:stretch>
          </p:blipFill>
          <p:spPr>
            <a:xfrm>
              <a:off x="6311361" y="4125043"/>
              <a:ext cx="2690399" cy="2488776"/>
            </a:xfrm>
            <a:prstGeom prst="rect">
              <a:avLst/>
            </a:prstGeom>
          </p:spPr>
        </p:pic>
        <p:sp>
          <p:nvSpPr>
            <p:cNvPr id="32" name="TextBox 31"/>
            <p:cNvSpPr txBox="1"/>
            <p:nvPr/>
          </p:nvSpPr>
          <p:spPr>
            <a:xfrm>
              <a:off x="7570457" y="6280585"/>
              <a:ext cx="420781" cy="461665"/>
            </a:xfrm>
            <a:prstGeom prst="rect">
              <a:avLst/>
            </a:prstGeom>
            <a:noFill/>
          </p:spPr>
          <p:txBody>
            <a:bodyPr wrap="square" rtlCol="0">
              <a:spAutoFit/>
            </a:bodyPr>
            <a:lstStyle/>
            <a:p>
              <a:r>
                <a:rPr lang="en-US" sz="2400" b="1" dirty="0" smtClean="0">
                  <a:solidFill>
                    <a:srgbClr val="454BBB"/>
                  </a:solidFill>
                </a:rPr>
                <a:t>X</a:t>
              </a:r>
              <a:endParaRPr lang="en-US" sz="2400" b="1" dirty="0">
                <a:solidFill>
                  <a:srgbClr val="454BBB"/>
                </a:solidFill>
              </a:endParaRPr>
            </a:p>
          </p:txBody>
        </p:sp>
        <p:sp>
          <p:nvSpPr>
            <p:cNvPr id="57" name="TextBox 56"/>
            <p:cNvSpPr txBox="1"/>
            <p:nvPr/>
          </p:nvSpPr>
          <p:spPr>
            <a:xfrm>
              <a:off x="5962107" y="4031363"/>
              <a:ext cx="1546731" cy="707886"/>
            </a:xfrm>
            <a:prstGeom prst="rect">
              <a:avLst/>
            </a:prstGeom>
            <a:noFill/>
          </p:spPr>
          <p:txBody>
            <a:bodyPr wrap="square" rtlCol="0">
              <a:spAutoFit/>
            </a:bodyPr>
            <a:lstStyle/>
            <a:p>
              <a:pPr algn="l"/>
              <a:r>
                <a:rPr lang="en-US" sz="4000" b="1" dirty="0" smtClean="0">
                  <a:solidFill>
                    <a:srgbClr val="454BBB"/>
                  </a:solidFill>
                </a:rPr>
                <a:t>M</a:t>
              </a:r>
              <a:r>
                <a:rPr lang="en-US" sz="4000" b="1" baseline="-25000" dirty="0" smtClean="0">
                  <a:solidFill>
                    <a:srgbClr val="454BBB"/>
                  </a:solidFill>
                </a:rPr>
                <a:t>noMig</a:t>
              </a:r>
              <a:endParaRPr lang="en-US" sz="4000" b="1" baseline="-25000" dirty="0">
                <a:solidFill>
                  <a:srgbClr val="454BBB"/>
                </a:solidFill>
              </a:endParaRPr>
            </a:p>
          </p:txBody>
        </p:sp>
      </p:grpSp>
      <p:grpSp>
        <p:nvGrpSpPr>
          <p:cNvPr id="61" name="Group 60"/>
          <p:cNvGrpSpPr/>
          <p:nvPr/>
        </p:nvGrpSpPr>
        <p:grpSpPr>
          <a:xfrm>
            <a:off x="5599265" y="4006700"/>
            <a:ext cx="2815501" cy="2735550"/>
            <a:chOff x="9089748" y="4122582"/>
            <a:chExt cx="2707966" cy="2619668"/>
          </a:xfrm>
        </p:grpSpPr>
        <p:pic>
          <p:nvPicPr>
            <p:cNvPr id="33" name="Picture 32"/>
            <p:cNvPicPr>
              <a:picLocks noChangeAspect="1"/>
            </p:cNvPicPr>
            <p:nvPr/>
          </p:nvPicPr>
          <p:blipFill>
            <a:blip r:embed="rId6"/>
            <a:stretch>
              <a:fillRect/>
            </a:stretch>
          </p:blipFill>
          <p:spPr>
            <a:xfrm>
              <a:off x="9218748" y="4184510"/>
              <a:ext cx="2578966" cy="2385695"/>
            </a:xfrm>
            <a:prstGeom prst="rect">
              <a:avLst/>
            </a:prstGeom>
          </p:spPr>
        </p:pic>
        <p:grpSp>
          <p:nvGrpSpPr>
            <p:cNvPr id="43" name="Group 42"/>
            <p:cNvGrpSpPr/>
            <p:nvPr/>
          </p:nvGrpSpPr>
          <p:grpSpPr>
            <a:xfrm>
              <a:off x="9825594" y="6280585"/>
              <a:ext cx="1551356" cy="461665"/>
              <a:chOff x="10246358" y="2978811"/>
              <a:chExt cx="1551356" cy="461665"/>
            </a:xfrm>
          </p:grpSpPr>
          <p:sp>
            <p:nvSpPr>
              <p:cNvPr id="34" name="TextBox 33"/>
              <p:cNvSpPr txBox="1"/>
              <p:nvPr/>
            </p:nvSpPr>
            <p:spPr>
              <a:xfrm>
                <a:off x="10246358" y="2978811"/>
                <a:ext cx="1551356" cy="461665"/>
              </a:xfrm>
              <a:prstGeom prst="rect">
                <a:avLst/>
              </a:prstGeom>
              <a:noFill/>
            </p:spPr>
            <p:txBody>
              <a:bodyPr wrap="square" rtlCol="0">
                <a:spAutoFit/>
              </a:bodyPr>
              <a:lstStyle/>
              <a:p>
                <a:r>
                  <a:rPr lang="en-US" sz="2400" b="1" dirty="0" smtClean="0">
                    <a:solidFill>
                      <a:srgbClr val="454BBB"/>
                    </a:solidFill>
                  </a:rPr>
                  <a:t>A     B     C  </a:t>
                </a:r>
                <a:endParaRPr lang="en-US" sz="2400" b="1" dirty="0">
                  <a:solidFill>
                    <a:srgbClr val="454BBB"/>
                  </a:solidFill>
                </a:endParaRPr>
              </a:p>
            </p:txBody>
          </p:sp>
          <p:cxnSp>
            <p:nvCxnSpPr>
              <p:cNvPr id="35" name="Straight Arrow Connector 34"/>
              <p:cNvCxnSpPr/>
              <p:nvPr/>
            </p:nvCxnSpPr>
            <p:spPr>
              <a:xfrm>
                <a:off x="10498071" y="3206150"/>
                <a:ext cx="381384" cy="5697"/>
              </a:xfrm>
              <a:prstGeom prst="straightConnector1">
                <a:avLst/>
              </a:prstGeom>
              <a:ln w="41275">
                <a:solidFill>
                  <a:srgbClr val="454BB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1002896" y="3206150"/>
                <a:ext cx="381384" cy="5697"/>
              </a:xfrm>
              <a:prstGeom prst="straightConnector1">
                <a:avLst/>
              </a:prstGeom>
              <a:ln w="41275">
                <a:solidFill>
                  <a:srgbClr val="454BBB"/>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9089748" y="4122582"/>
              <a:ext cx="1546731" cy="707886"/>
            </a:xfrm>
            <a:prstGeom prst="rect">
              <a:avLst/>
            </a:prstGeom>
            <a:noFill/>
          </p:spPr>
          <p:txBody>
            <a:bodyPr wrap="square" rtlCol="0">
              <a:spAutoFit/>
            </a:bodyPr>
            <a:lstStyle/>
            <a:p>
              <a:pPr algn="l"/>
              <a:r>
                <a:rPr lang="en-US" sz="4000" b="1" dirty="0" smtClean="0">
                  <a:solidFill>
                    <a:srgbClr val="454BBB"/>
                  </a:solidFill>
                </a:rPr>
                <a:t>M</a:t>
              </a:r>
              <a:r>
                <a:rPr lang="en-US" sz="4000" b="1" baseline="-25000" dirty="0" smtClean="0">
                  <a:solidFill>
                    <a:srgbClr val="454BBB"/>
                  </a:solidFill>
                </a:rPr>
                <a:t>migAll</a:t>
              </a:r>
              <a:endParaRPr lang="en-US" sz="4000" b="1" baseline="-25000" dirty="0">
                <a:solidFill>
                  <a:srgbClr val="454BBB"/>
                </a:solidFill>
              </a:endParaRPr>
            </a:p>
          </p:txBody>
        </p:sp>
      </p:grpSp>
      <p:sp>
        <p:nvSpPr>
          <p:cNvPr id="64" name="TextBox 63"/>
          <p:cNvSpPr txBox="1"/>
          <p:nvPr/>
        </p:nvSpPr>
        <p:spPr>
          <a:xfrm>
            <a:off x="8548890" y="4914883"/>
            <a:ext cx="945186" cy="769441"/>
          </a:xfrm>
          <a:prstGeom prst="rect">
            <a:avLst/>
          </a:prstGeom>
          <a:noFill/>
        </p:spPr>
        <p:txBody>
          <a:bodyPr wrap="square" rtlCol="0">
            <a:spAutoFit/>
          </a:bodyPr>
          <a:lstStyle/>
          <a:p>
            <a:r>
              <a:rPr lang="en-US" sz="4400" b="1" dirty="0">
                <a:solidFill>
                  <a:srgbClr val="002060"/>
                </a:solidFill>
              </a:rPr>
              <a:t>v</a:t>
            </a:r>
            <a:r>
              <a:rPr lang="en-US" sz="4400" b="1" dirty="0" smtClean="0">
                <a:solidFill>
                  <a:srgbClr val="002060"/>
                </a:solidFill>
              </a:rPr>
              <a:t>s.</a:t>
            </a:r>
            <a:endParaRPr lang="en-US" sz="4400" b="1" dirty="0">
              <a:solidFill>
                <a:srgbClr val="002060"/>
              </a:solidFill>
            </a:endParaRPr>
          </a:p>
        </p:txBody>
      </p:sp>
      <p:sp>
        <p:nvSpPr>
          <p:cNvPr id="12" name="Down Arrow 11"/>
          <p:cNvSpPr/>
          <p:nvPr/>
        </p:nvSpPr>
        <p:spPr>
          <a:xfrm>
            <a:off x="5848155" y="3498517"/>
            <a:ext cx="495690" cy="625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2583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 – Varying Migration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5762" y="1744566"/>
                <a:ext cx="10515600" cy="4351338"/>
              </a:xfrm>
            </p:spPr>
            <p:txBody>
              <a:bodyPr>
                <a:normAutofit/>
              </a:bodyPr>
              <a:lstStyle/>
              <a:p>
                <a:r>
                  <a:rPr lang="en-US" sz="3200" dirty="0" smtClean="0"/>
                  <a:t>X axis – data set</a:t>
                </a:r>
              </a:p>
              <a:p>
                <a:r>
                  <a:rPr lang="en-US" sz="3200" dirty="0" smtClean="0"/>
                  <a:t>Y axis – comparison against M</a:t>
                </a:r>
                <a:r>
                  <a:rPr lang="en-US" sz="3200" baseline="-25000" dirty="0" smtClean="0"/>
                  <a:t>noMig</a:t>
                </a:r>
                <a:r>
                  <a:rPr lang="en-US" sz="3200" dirty="0" smtClean="0"/>
                  <a:t>:   </a:t>
                </a:r>
                <a14:m>
                  <m:oMath xmlns:m="http://schemas.openxmlformats.org/officeDocument/2006/math">
                    <m:func>
                      <m:funcPr>
                        <m:ctrlPr>
                          <a:rPr lang="en-US" sz="3200" i="1" smtClean="0">
                            <a:latin typeface="Cambria Math" panose="02040503050406030204" pitchFamily="18" charset="0"/>
                          </a:rPr>
                        </m:ctrlPr>
                      </m:funcPr>
                      <m:fName>
                        <m:r>
                          <m:rPr>
                            <m:sty m:val="p"/>
                          </m:rPr>
                          <a:rPr lang="en-US" sz="3200" i="0" smtClean="0">
                            <a:latin typeface="Cambria Math" panose="02040503050406030204" pitchFamily="18" charset="0"/>
                          </a:rPr>
                          <m:t>log</m:t>
                        </m:r>
                      </m:fName>
                      <m:e>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𝑋𝑋𝑋</m:t>
                                </m:r>
                              </m:sub>
                            </m:sSub>
                            <m:r>
                              <a:rPr lang="en-US" sz="3200" b="0" i="1" smtClean="0">
                                <a:latin typeface="Cambria Math" panose="02040503050406030204" pitchFamily="18" charset="0"/>
                              </a:rPr>
                              <m:t>)</m:t>
                            </m:r>
                          </m:num>
                          <m:den>
                            <m:r>
                              <a:rPr lang="en-US" sz="3200" i="1">
                                <a:latin typeface="Cambria Math" panose="02040503050406030204" pitchFamily="18" charset="0"/>
                              </a:rPr>
                              <m:t>𝑃</m:t>
                            </m:r>
                            <m:r>
                              <a:rPr lang="en-US" sz="3200" i="1">
                                <a:latin typeface="Cambria Math" panose="02040503050406030204" pitchFamily="18" charset="0"/>
                              </a:rPr>
                              <m:t>(</m:t>
                            </m:r>
                            <m:r>
                              <a:rPr lang="en-US" sz="3200" i="1">
                                <a:latin typeface="Cambria Math" panose="02040503050406030204" pitchFamily="18" charset="0"/>
                              </a:rPr>
                              <m:t>𝑋</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b="1" i="1" smtClean="0">
                                    <a:latin typeface="Cambria Math" panose="02040503050406030204" pitchFamily="18" charset="0"/>
                                  </a:rPr>
                                  <m:t>𝒏𝒐𝑴𝒊𝒈</m:t>
                                </m:r>
                              </m:sub>
                            </m:sSub>
                            <m:r>
                              <a:rPr lang="en-US" sz="3200" i="1">
                                <a:latin typeface="Cambria Math" panose="02040503050406030204" pitchFamily="18" charset="0"/>
                              </a:rPr>
                              <m:t>)</m:t>
                            </m:r>
                          </m:den>
                        </m:f>
                      </m:e>
                    </m:func>
                  </m:oMath>
                </a14:m>
                <a:endParaRPr lang="en-US" sz="3200" dirty="0" smtClean="0"/>
              </a:p>
              <a:p>
                <a:pPr marL="457200" lvl="1" indent="0">
                  <a:buNone/>
                </a:pPr>
                <a:r>
                  <a:rPr lang="en-US" dirty="0" smtClean="0"/>
                  <a:t/>
                </a:r>
                <a:br>
                  <a:rPr lang="en-US" dirty="0" smtClean="0"/>
                </a:br>
                <a:endParaRPr lang="en-US" dirty="0" smtClean="0"/>
              </a:p>
              <a:p>
                <a:r>
                  <a:rPr lang="en-US" sz="3200" dirty="0" smtClean="0"/>
                  <a:t>TODO – </a:t>
                </a:r>
                <a:r>
                  <a:rPr lang="en-US" sz="3000" dirty="0" smtClean="0"/>
                  <a:t>illustrate all the above right on the graph in the next slide</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5762" y="1744566"/>
                <a:ext cx="10515600" cy="4351338"/>
              </a:xfrm>
              <a:blipFill rotWithShape="0">
                <a:blip r:embed="rId3"/>
                <a:stretch>
                  <a:fillRect l="-1333" t="-2941"/>
                </a:stretch>
              </a:blipFill>
            </p:spPr>
            <p:txBody>
              <a:bodyPr/>
              <a:lstStyle/>
              <a:p>
                <a:r>
                  <a:rPr lang="en-US">
                    <a:noFill/>
                  </a:rPr>
                  <a:t> </a:t>
                </a:r>
              </a:p>
            </p:txBody>
          </p:sp>
        </mc:Fallback>
      </mc:AlternateContent>
    </p:spTree>
    <p:extLst>
      <p:ext uri="{BB962C8B-B14F-4D97-AF65-F5344CB8AC3E}">
        <p14:creationId xmlns:p14="http://schemas.microsoft.com/office/powerpoint/2010/main" val="6974026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a:t>
            </a:r>
            <a:r>
              <a:rPr lang="en-US" dirty="0" smtClean="0"/>
              <a:t>II </a:t>
            </a:r>
            <a:r>
              <a:rPr lang="en-US" dirty="0"/>
              <a:t>– Varying </a:t>
            </a:r>
            <a:r>
              <a:rPr lang="en-US" dirty="0" smtClean="0"/>
              <a:t>Migration Rate - HM</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487" y="263525"/>
            <a:ext cx="10058400" cy="3143250"/>
          </a:xfrm>
          <a:prstGeom prst="rect">
            <a:avLst/>
          </a:prstGeom>
          <a:ln>
            <a:solidFill>
              <a:schemeClr val="tx1"/>
            </a:solidFill>
          </a:ln>
        </p:spPr>
      </p:pic>
      <p:pic>
        <p:nvPicPr>
          <p:cNvPr id="7"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9487" y="3406776"/>
            <a:ext cx="10058400" cy="3143250"/>
          </a:xfrm>
          <a:ln>
            <a:solidFill>
              <a:schemeClr val="tx1"/>
            </a:solidFill>
          </a:ln>
        </p:spPr>
      </p:pic>
      <p:sp>
        <p:nvSpPr>
          <p:cNvPr id="8" name="Title 1"/>
          <p:cNvSpPr txBox="1">
            <a:spLocks/>
          </p:cNvSpPr>
          <p:nvPr/>
        </p:nvSpPr>
        <p:spPr>
          <a:xfrm>
            <a:off x="4892040" y="9525"/>
            <a:ext cx="81788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HM</a:t>
            </a:r>
            <a:endParaRPr lang="en-US" sz="3200" b="1" dirty="0"/>
          </a:p>
        </p:txBody>
      </p:sp>
      <p:sp>
        <p:nvSpPr>
          <p:cNvPr id="9" name="Title 1"/>
          <p:cNvSpPr txBox="1">
            <a:spLocks/>
          </p:cNvSpPr>
          <p:nvPr/>
        </p:nvSpPr>
        <p:spPr>
          <a:xfrm>
            <a:off x="4582160" y="3244215"/>
            <a:ext cx="1569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Null RBF</a:t>
            </a:r>
            <a:endParaRPr lang="en-US" sz="3200" b="1" dirty="0"/>
          </a:p>
        </p:txBody>
      </p:sp>
    </p:spTree>
    <p:extLst>
      <p:ext uri="{BB962C8B-B14F-4D97-AF65-F5344CB8AC3E}">
        <p14:creationId xmlns:p14="http://schemas.microsoft.com/office/powerpoint/2010/main" val="666867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27F110-D5EE-46DF-8585-014480E32AF7}"/>
              </a:ext>
            </a:extLst>
          </p:cNvPr>
          <p:cNvSpPr>
            <a:spLocks noGrp="1"/>
          </p:cNvSpPr>
          <p:nvPr>
            <p:ph type="title"/>
          </p:nvPr>
        </p:nvSpPr>
        <p:spPr>
          <a:xfrm>
            <a:off x="392502" y="2521729"/>
            <a:ext cx="10515600" cy="1325563"/>
          </a:xfrm>
        </p:spPr>
        <p:txBody>
          <a:bodyPr/>
          <a:lstStyle/>
          <a:p>
            <a:r>
              <a:rPr lang="en-US" dirty="0">
                <a:cs typeface="Calibri Light"/>
              </a:rPr>
              <a:t>What is </a:t>
            </a:r>
            <a:br>
              <a:rPr lang="en-US" dirty="0">
                <a:cs typeface="Calibri Light"/>
              </a:rPr>
            </a:br>
            <a:r>
              <a:rPr lang="en-US" dirty="0">
                <a:cs typeface="Calibri Light"/>
              </a:rPr>
              <a:t>Model Selection?</a:t>
            </a:r>
            <a:endParaRPr lang="en-US" dirty="0"/>
          </a:p>
        </p:txBody>
      </p:sp>
      <p:pic>
        <p:nvPicPr>
          <p:cNvPr id="6" name="Picture 6" descr="A picture containing screenshot&#10;&#10;Description generated with high confidence">
            <a:extLst>
              <a:ext uri="{FF2B5EF4-FFF2-40B4-BE49-F238E27FC236}">
                <a16:creationId xmlns="" xmlns:a16="http://schemas.microsoft.com/office/drawing/2014/main" id="{0F1F0804-5094-4419-A0B0-2CAD52D732AE}"/>
              </a:ext>
            </a:extLst>
          </p:cNvPr>
          <p:cNvPicPr>
            <a:picLocks noGrp="1" noChangeAspect="1"/>
          </p:cNvPicPr>
          <p:nvPr>
            <p:ph idx="1"/>
          </p:nvPr>
        </p:nvPicPr>
        <p:blipFill>
          <a:blip r:embed="rId3"/>
          <a:stretch>
            <a:fillRect/>
          </a:stretch>
        </p:blipFill>
        <p:spPr>
          <a:xfrm>
            <a:off x="4771269" y="100342"/>
            <a:ext cx="7393990" cy="6651715"/>
          </a:xfrm>
          <a:prstGeom prst="rect">
            <a:avLst/>
          </a:prstGeom>
        </p:spPr>
      </p:pic>
    </p:spTree>
    <p:extLst>
      <p:ext uri="{BB962C8B-B14F-4D97-AF65-F5344CB8AC3E}">
        <p14:creationId xmlns:p14="http://schemas.microsoft.com/office/powerpoint/2010/main" val="3906314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596545" y="1374210"/>
            <a:ext cx="10873966" cy="536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HM never significantly prefers any model over M</a:t>
            </a:r>
            <a:r>
              <a:rPr lang="en-US" baseline="-25000" dirty="0" smtClean="0"/>
              <a:t>nomig</a:t>
            </a:r>
            <a:r>
              <a:rPr lang="en-US" dirty="0" smtClean="0"/>
              <a:t> </a:t>
            </a:r>
          </a:p>
          <a:p>
            <a:r>
              <a:rPr lang="en-US" dirty="0" smtClean="0"/>
              <a:t>When  m</a:t>
            </a:r>
            <a:r>
              <a:rPr lang="en-US" baseline="-25000" dirty="0" smtClean="0"/>
              <a:t>B⬅C</a:t>
            </a:r>
            <a:r>
              <a:rPr lang="en-US" dirty="0" smtClean="0"/>
              <a:t> &gt; 0,  Null RBF Favours the two models with correct flow  (M</a:t>
            </a:r>
            <a:r>
              <a:rPr lang="en-US" baseline="-25000" dirty="0" smtClean="0"/>
              <a:t>CB</a:t>
            </a:r>
            <a:r>
              <a:rPr lang="en-US" dirty="0" smtClean="0"/>
              <a:t> &amp; M</a:t>
            </a:r>
            <a:r>
              <a:rPr lang="en-US" baseline="-25000" dirty="0" smtClean="0"/>
              <a:t>migAll</a:t>
            </a:r>
            <a:r>
              <a:rPr lang="en-US" dirty="0" smtClean="0"/>
              <a:t>) over </a:t>
            </a:r>
          </a:p>
          <a:p>
            <a:r>
              <a:rPr lang="en-US" dirty="0" smtClean="0"/>
              <a:t>RBFs scores higher the model with correct migration direction</a:t>
            </a:r>
          </a:p>
          <a:p>
            <a:pPr lvl="1"/>
            <a:r>
              <a:rPr lang="en-US" sz="2800" dirty="0" smtClean="0"/>
              <a:t>When  m</a:t>
            </a:r>
            <a:r>
              <a:rPr lang="en-US" sz="2800" baseline="-25000" dirty="0" smtClean="0"/>
              <a:t>B⬅C</a:t>
            </a:r>
            <a:r>
              <a:rPr lang="en-US" sz="2800" dirty="0" smtClean="0"/>
              <a:t> &gt; 0  then M</a:t>
            </a:r>
            <a:r>
              <a:rPr lang="en-US" sz="2800" baseline="-25000" dirty="0" smtClean="0"/>
              <a:t>CB </a:t>
            </a:r>
            <a:r>
              <a:rPr lang="en-US" sz="2800" dirty="0" smtClean="0"/>
              <a:t>, M</a:t>
            </a:r>
            <a:r>
              <a:rPr lang="en-US" sz="2800" baseline="-25000" dirty="0" smtClean="0"/>
              <a:t>migAll</a:t>
            </a:r>
            <a:r>
              <a:rPr lang="en-US" sz="2800" dirty="0" smtClean="0"/>
              <a:t> &gt;</a:t>
            </a:r>
            <a:r>
              <a:rPr lang="en-US" sz="2800" baseline="30000" dirty="0" smtClean="0"/>
              <a:t>RBF</a:t>
            </a:r>
            <a:r>
              <a:rPr lang="en-US" sz="2800" dirty="0" smtClean="0"/>
              <a:t>   M</a:t>
            </a:r>
            <a:r>
              <a:rPr lang="en-US" sz="2800" baseline="-25000" dirty="0" smtClean="0"/>
              <a:t>noMig</a:t>
            </a:r>
            <a:r>
              <a:rPr lang="en-US" sz="2800" dirty="0" smtClean="0"/>
              <a:t>, M</a:t>
            </a:r>
            <a:r>
              <a:rPr lang="en-US" sz="2800" baseline="-25000" dirty="0" smtClean="0"/>
              <a:t>BC</a:t>
            </a:r>
          </a:p>
          <a:p>
            <a:r>
              <a:rPr lang="en-US" dirty="0" smtClean="0"/>
              <a:t>RBF shows no clear preference between M</a:t>
            </a:r>
            <a:r>
              <a:rPr lang="en-US" baseline="-25000" dirty="0" smtClean="0"/>
              <a:t>CB </a:t>
            </a:r>
            <a:r>
              <a:rPr lang="en-US" dirty="0" smtClean="0"/>
              <a:t>and M</a:t>
            </a:r>
            <a:r>
              <a:rPr lang="en-US" baseline="-25000" dirty="0" smtClean="0"/>
              <a:t>migAll</a:t>
            </a:r>
          </a:p>
          <a:p>
            <a:endParaRPr lang="en-US" baseline="-25000" dirty="0" smtClean="0"/>
          </a:p>
          <a:p>
            <a:endParaRPr lang="en-US" dirty="0" smtClean="0"/>
          </a:p>
          <a:p>
            <a:pPr marL="0" indent="0">
              <a:buFont typeface="Arial" panose="020B0604020202020204" pitchFamily="34" charset="0"/>
              <a:buNone/>
            </a:pPr>
            <a:r>
              <a:rPr lang="en-US" dirty="0" smtClean="0"/>
              <a:t>Bottom line – </a:t>
            </a:r>
          </a:p>
          <a:p>
            <a:pPr marL="0" indent="0">
              <a:buFont typeface="Arial" panose="020B0604020202020204" pitchFamily="34" charset="0"/>
              <a:buNone/>
            </a:pPr>
            <a:r>
              <a:rPr lang="en-US" b="1" dirty="0" smtClean="0"/>
              <a:t>	RBF out-performs HM in migration detection, </a:t>
            </a:r>
            <a:br>
              <a:rPr lang="en-US" b="1" dirty="0" smtClean="0"/>
            </a:br>
            <a:r>
              <a:rPr lang="en-US" b="1" dirty="0" smtClean="0"/>
              <a:t>	however there is still room for improvement</a:t>
            </a:r>
          </a:p>
          <a:p>
            <a:endParaRPr lang="en-US" baseline="-25000" dirty="0" smtClean="0"/>
          </a:p>
          <a:p>
            <a:endParaRPr lang="en-US" baseline="-25000" dirty="0" smtClean="0"/>
          </a:p>
          <a:p>
            <a:pPr marL="0" indent="0">
              <a:buFont typeface="Arial" panose="020B0604020202020204" pitchFamily="34" charset="0"/>
              <a:buNone/>
            </a:pPr>
            <a:endParaRPr lang="en-US" dirty="0" smtClean="0"/>
          </a:p>
        </p:txBody>
      </p:sp>
      <p:sp>
        <p:nvSpPr>
          <p:cNvPr id="2" name="Title 1"/>
          <p:cNvSpPr>
            <a:spLocks noGrp="1"/>
          </p:cNvSpPr>
          <p:nvPr>
            <p:ph type="title"/>
          </p:nvPr>
        </p:nvSpPr>
        <p:spPr/>
        <p:txBody>
          <a:bodyPr/>
          <a:lstStyle/>
          <a:p>
            <a:r>
              <a:rPr lang="en-US" dirty="0"/>
              <a:t>Exp </a:t>
            </a:r>
            <a:r>
              <a:rPr lang="en-US" dirty="0" smtClean="0"/>
              <a:t>II </a:t>
            </a:r>
            <a:r>
              <a:rPr lang="en-US" dirty="0"/>
              <a:t>– Varying </a:t>
            </a:r>
            <a:r>
              <a:rPr lang="en-US" dirty="0" smtClean="0"/>
              <a:t>Migration Rate</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214" y="4883783"/>
            <a:ext cx="6317494" cy="1974217"/>
          </a:xfrm>
          <a:prstGeom prst="rect">
            <a:avLst/>
          </a:prstGeom>
          <a:ln>
            <a:solidFill>
              <a:schemeClr val="tx1"/>
            </a:solidFill>
          </a:ln>
        </p:spPr>
      </p:pic>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4883784"/>
            <a:ext cx="6317491" cy="1974216"/>
          </a:xfrm>
          <a:prstGeom prst="rect">
            <a:avLst/>
          </a:prstGeom>
          <a:ln>
            <a:solidFill>
              <a:schemeClr val="tx1"/>
            </a:solidFill>
          </a:ln>
        </p:spPr>
      </p:pic>
      <p:sp>
        <p:nvSpPr>
          <p:cNvPr id="12" name="Title 1"/>
          <p:cNvSpPr txBox="1">
            <a:spLocks/>
          </p:cNvSpPr>
          <p:nvPr/>
        </p:nvSpPr>
        <p:spPr>
          <a:xfrm>
            <a:off x="8611233" y="4635815"/>
            <a:ext cx="1569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t>Null RBF</a:t>
            </a:r>
            <a:endParaRPr lang="en-US" sz="2000" b="1" dirty="0"/>
          </a:p>
        </p:txBody>
      </p:sp>
      <p:sp>
        <p:nvSpPr>
          <p:cNvPr id="13" name="Title 1"/>
          <p:cNvSpPr txBox="1">
            <a:spLocks/>
          </p:cNvSpPr>
          <p:nvPr/>
        </p:nvSpPr>
        <p:spPr>
          <a:xfrm>
            <a:off x="2372360" y="4635814"/>
            <a:ext cx="81788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HM</a:t>
            </a:r>
          </a:p>
        </p:txBody>
      </p:sp>
    </p:spTree>
    <p:extLst>
      <p:ext uri="{BB962C8B-B14F-4D97-AF65-F5344CB8AC3E}">
        <p14:creationId xmlns:p14="http://schemas.microsoft.com/office/powerpoint/2010/main" val="9709454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a:t>
            </a:r>
            <a:r>
              <a:rPr lang="en-US" dirty="0" smtClean="0"/>
              <a:t>II </a:t>
            </a:r>
            <a:r>
              <a:rPr lang="en-US" dirty="0"/>
              <a:t>– Varying </a:t>
            </a:r>
            <a:r>
              <a:rPr lang="en-US" dirty="0" smtClean="0"/>
              <a:t>Migration Rate</a:t>
            </a:r>
            <a:endParaRPr lang="en-US" dirty="0"/>
          </a:p>
        </p:txBody>
      </p:sp>
      <p:sp>
        <p:nvSpPr>
          <p:cNvPr id="8" name="Content Placeholder 2"/>
          <p:cNvSpPr>
            <a:spLocks noGrp="1"/>
          </p:cNvSpPr>
          <p:nvPr>
            <p:ph idx="1"/>
          </p:nvPr>
        </p:nvSpPr>
        <p:spPr>
          <a:xfrm>
            <a:off x="596545" y="1374210"/>
            <a:ext cx="10873966" cy="5362256"/>
          </a:xfrm>
        </p:spPr>
        <p:txBody>
          <a:bodyPr>
            <a:normAutofit/>
          </a:bodyPr>
          <a:lstStyle/>
          <a:p>
            <a:r>
              <a:rPr lang="en-US" dirty="0" smtClean="0"/>
              <a:t>HM never significantly prefers any model over M</a:t>
            </a:r>
            <a:r>
              <a:rPr lang="en-US" baseline="-25000" dirty="0" smtClean="0"/>
              <a:t>nomig</a:t>
            </a:r>
            <a:r>
              <a:rPr lang="en-US" dirty="0" smtClean="0"/>
              <a:t> </a:t>
            </a:r>
          </a:p>
          <a:p>
            <a:r>
              <a:rPr lang="en-US" dirty="0" smtClean="0"/>
              <a:t>When  m</a:t>
            </a:r>
            <a:r>
              <a:rPr lang="en-US" baseline="-25000" dirty="0" smtClean="0"/>
              <a:t>B⬅C</a:t>
            </a:r>
            <a:r>
              <a:rPr lang="en-US" dirty="0" smtClean="0"/>
              <a:t> &gt; 0,  Null </a:t>
            </a:r>
            <a:r>
              <a:rPr lang="en-US" dirty="0"/>
              <a:t>RBF </a:t>
            </a:r>
            <a:r>
              <a:rPr lang="en-US" dirty="0" smtClean="0"/>
              <a:t>Favours the two models with correct flow  (M</a:t>
            </a:r>
            <a:r>
              <a:rPr lang="en-US" baseline="-25000" dirty="0" smtClean="0"/>
              <a:t>CB</a:t>
            </a:r>
            <a:r>
              <a:rPr lang="en-US" dirty="0" smtClean="0"/>
              <a:t> &amp; M</a:t>
            </a:r>
            <a:r>
              <a:rPr lang="en-US" baseline="-25000" dirty="0" smtClean="0"/>
              <a:t>migAll</a:t>
            </a:r>
            <a:r>
              <a:rPr lang="en-US" dirty="0" smtClean="0"/>
              <a:t>) over </a:t>
            </a:r>
          </a:p>
          <a:p>
            <a:r>
              <a:rPr lang="en-US" dirty="0" smtClean="0"/>
              <a:t>RBFs scores higher the model with correct </a:t>
            </a:r>
            <a:r>
              <a:rPr lang="en-US" dirty="0"/>
              <a:t>migration </a:t>
            </a:r>
            <a:r>
              <a:rPr lang="en-US" dirty="0" smtClean="0"/>
              <a:t>direction</a:t>
            </a:r>
          </a:p>
          <a:p>
            <a:pPr lvl="1" algn="l"/>
            <a:r>
              <a:rPr lang="en-US" sz="2800" dirty="0"/>
              <a:t>When  m</a:t>
            </a:r>
            <a:r>
              <a:rPr lang="en-US" sz="2800" baseline="-25000" dirty="0"/>
              <a:t>B⬅C</a:t>
            </a:r>
            <a:r>
              <a:rPr lang="en-US" sz="2800" dirty="0"/>
              <a:t> &gt; </a:t>
            </a:r>
            <a:r>
              <a:rPr lang="en-US" sz="2800" dirty="0" smtClean="0"/>
              <a:t>0  then M</a:t>
            </a:r>
            <a:r>
              <a:rPr lang="en-US" sz="2800" baseline="-25000" dirty="0" smtClean="0"/>
              <a:t>CB </a:t>
            </a:r>
            <a:r>
              <a:rPr lang="en-US" sz="2800" dirty="0" smtClean="0"/>
              <a:t>, M</a:t>
            </a:r>
            <a:r>
              <a:rPr lang="en-US" sz="2800" baseline="-25000" dirty="0" smtClean="0"/>
              <a:t>migAll</a:t>
            </a:r>
            <a:r>
              <a:rPr lang="en-US" sz="2800" dirty="0" smtClean="0"/>
              <a:t> &gt;</a:t>
            </a:r>
            <a:r>
              <a:rPr lang="en-US" sz="2800" baseline="30000" dirty="0" smtClean="0"/>
              <a:t>RBF</a:t>
            </a:r>
            <a:r>
              <a:rPr lang="en-US" sz="2800" dirty="0"/>
              <a:t> </a:t>
            </a:r>
            <a:r>
              <a:rPr lang="en-US" sz="2800" dirty="0" smtClean="0"/>
              <a:t>  M</a:t>
            </a:r>
            <a:r>
              <a:rPr lang="en-US" sz="2800" baseline="-25000" dirty="0" smtClean="0"/>
              <a:t>noMig</a:t>
            </a:r>
            <a:r>
              <a:rPr lang="en-US" sz="2800" dirty="0" smtClean="0"/>
              <a:t>, M</a:t>
            </a:r>
            <a:r>
              <a:rPr lang="en-US" sz="2800" baseline="-25000" dirty="0" smtClean="0"/>
              <a:t>BC</a:t>
            </a:r>
          </a:p>
          <a:p>
            <a:r>
              <a:rPr lang="en-US" dirty="0" smtClean="0"/>
              <a:t>RBF shows no clear preference between </a:t>
            </a:r>
            <a:r>
              <a:rPr lang="en-US" dirty="0"/>
              <a:t>M</a:t>
            </a:r>
            <a:r>
              <a:rPr lang="en-US" baseline="-25000" dirty="0"/>
              <a:t>CB </a:t>
            </a:r>
            <a:r>
              <a:rPr lang="en-US" dirty="0" smtClean="0"/>
              <a:t>and M</a:t>
            </a:r>
            <a:r>
              <a:rPr lang="en-US" baseline="-25000" dirty="0" smtClean="0"/>
              <a:t>migAll</a:t>
            </a:r>
          </a:p>
          <a:p>
            <a:endParaRPr lang="en-US" baseline="-25000" dirty="0"/>
          </a:p>
          <a:p>
            <a:endParaRPr lang="en-US" dirty="0"/>
          </a:p>
          <a:p>
            <a:pPr marL="0" indent="0">
              <a:buNone/>
            </a:pPr>
            <a:r>
              <a:rPr lang="en-US" dirty="0"/>
              <a:t>Bottom line – </a:t>
            </a:r>
          </a:p>
          <a:p>
            <a:pPr marL="0" indent="0">
              <a:buNone/>
            </a:pPr>
            <a:r>
              <a:rPr lang="en-US" b="1" dirty="0"/>
              <a:t>	</a:t>
            </a:r>
            <a:r>
              <a:rPr lang="en-US" b="1" dirty="0" smtClean="0"/>
              <a:t>RBFs out-performs HM in migration detection, </a:t>
            </a:r>
            <a:br>
              <a:rPr lang="en-US" b="1" dirty="0" smtClean="0"/>
            </a:br>
            <a:r>
              <a:rPr lang="en-US" b="1" dirty="0" smtClean="0"/>
              <a:t>		however there is room for improvement</a:t>
            </a:r>
            <a:endParaRPr lang="en-US" b="1" dirty="0"/>
          </a:p>
          <a:p>
            <a:endParaRPr lang="en-US" baseline="-25000" dirty="0" smtClean="0"/>
          </a:p>
          <a:p>
            <a:endParaRPr lang="en-US" baseline="-25000" dirty="0"/>
          </a:p>
          <a:p>
            <a:pPr marL="0" indent="0">
              <a:buNone/>
            </a:pPr>
            <a:endParaRPr lang="en-US" dirty="0" smtClean="0"/>
          </a:p>
        </p:txBody>
      </p:sp>
    </p:spTree>
    <p:extLst>
      <p:ext uri="{BB962C8B-B14F-4D97-AF65-F5344CB8AC3E}">
        <p14:creationId xmlns:p14="http://schemas.microsoft.com/office/powerpoint/2010/main" val="1970932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872838" y="1328012"/>
            <a:ext cx="6810375" cy="3667125"/>
          </a:xfrm>
          <a:prstGeom prst="rect">
            <a:avLst/>
          </a:prstGeom>
        </p:spPr>
      </p:pic>
      <p:sp>
        <p:nvSpPr>
          <p:cNvPr id="2" name="Title 1"/>
          <p:cNvSpPr>
            <a:spLocks noGrp="1"/>
          </p:cNvSpPr>
          <p:nvPr>
            <p:ph type="title"/>
          </p:nvPr>
        </p:nvSpPr>
        <p:spPr>
          <a:xfrm>
            <a:off x="299720" y="-102235"/>
            <a:ext cx="10515600" cy="1325563"/>
          </a:xfrm>
        </p:spPr>
        <p:txBody>
          <a:bodyPr/>
          <a:lstStyle/>
          <a:p>
            <a:r>
              <a:rPr lang="en-US" dirty="0"/>
              <a:t>Exp </a:t>
            </a:r>
            <a:r>
              <a:rPr lang="en-US" dirty="0" smtClean="0"/>
              <a:t>III </a:t>
            </a:r>
            <a:r>
              <a:rPr lang="en-US" dirty="0"/>
              <a:t>– </a:t>
            </a:r>
            <a:r>
              <a:rPr lang="en-US" dirty="0" smtClean="0"/>
              <a:t>Alternative Reference Models</a:t>
            </a:r>
            <a:endParaRPr lang="en-US" dirty="0"/>
          </a:p>
        </p:txBody>
      </p:sp>
      <p:pic>
        <p:nvPicPr>
          <p:cNvPr id="5" name="Picture 4"/>
          <p:cNvPicPr>
            <a:picLocks noChangeAspect="1"/>
          </p:cNvPicPr>
          <p:nvPr/>
        </p:nvPicPr>
        <p:blipFill>
          <a:blip r:embed="rId3"/>
          <a:stretch>
            <a:fillRect/>
          </a:stretch>
        </p:blipFill>
        <p:spPr>
          <a:xfrm>
            <a:off x="3521951" y="5479843"/>
            <a:ext cx="5393624" cy="1207111"/>
          </a:xfrm>
          <a:prstGeom prst="rect">
            <a:avLst/>
          </a:prstGeom>
        </p:spPr>
      </p:pic>
      <p:sp>
        <p:nvSpPr>
          <p:cNvPr id="6" name="Down Arrow 5"/>
          <p:cNvSpPr/>
          <p:nvPr/>
        </p:nvSpPr>
        <p:spPr>
          <a:xfrm>
            <a:off x="5848155" y="4806857"/>
            <a:ext cx="495690" cy="625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540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62880" y="883599"/>
            <a:ext cx="1559361" cy="1230234"/>
          </a:xfrm>
          <a:prstGeom prst="rect">
            <a:avLst/>
          </a:prstGeom>
        </p:spPr>
      </p:pic>
      <p:pic>
        <p:nvPicPr>
          <p:cNvPr id="10" name="Picture 9"/>
          <p:cNvPicPr>
            <a:picLocks noChangeAspect="1"/>
          </p:cNvPicPr>
          <p:nvPr/>
        </p:nvPicPr>
        <p:blipFill>
          <a:blip r:embed="rId3"/>
          <a:stretch>
            <a:fillRect/>
          </a:stretch>
        </p:blipFill>
        <p:spPr>
          <a:xfrm>
            <a:off x="3430130" y="2027246"/>
            <a:ext cx="5393624" cy="1207111"/>
          </a:xfrm>
          <a:prstGeom prst="rect">
            <a:avLst/>
          </a:prstGeom>
        </p:spPr>
      </p:pic>
      <p:sp>
        <p:nvSpPr>
          <p:cNvPr id="12" name="Down Arrow 11"/>
          <p:cNvSpPr/>
          <p:nvPr/>
        </p:nvSpPr>
        <p:spPr>
          <a:xfrm>
            <a:off x="5828297" y="3234357"/>
            <a:ext cx="495690" cy="625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299720" y="-10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Exp III – Alternative Reference Models</a:t>
            </a:r>
            <a:endParaRPr lang="en-US" dirty="0"/>
          </a:p>
        </p:txBody>
      </p:sp>
      <p:pic>
        <p:nvPicPr>
          <p:cNvPr id="5" name="Picture 4"/>
          <p:cNvPicPr>
            <a:picLocks noChangeAspect="1"/>
          </p:cNvPicPr>
          <p:nvPr/>
        </p:nvPicPr>
        <p:blipFill>
          <a:blip r:embed="rId4"/>
          <a:stretch>
            <a:fillRect/>
          </a:stretch>
        </p:blipFill>
        <p:spPr>
          <a:xfrm>
            <a:off x="8920947" y="3859390"/>
            <a:ext cx="3160878" cy="2923997"/>
          </a:xfrm>
          <a:prstGeom prst="rect">
            <a:avLst/>
          </a:prstGeom>
        </p:spPr>
      </p:pic>
      <p:pic>
        <p:nvPicPr>
          <p:cNvPr id="11" name="Picture 10"/>
          <p:cNvPicPr>
            <a:picLocks noChangeAspect="1"/>
          </p:cNvPicPr>
          <p:nvPr/>
        </p:nvPicPr>
        <p:blipFill>
          <a:blip r:embed="rId5"/>
          <a:stretch>
            <a:fillRect/>
          </a:stretch>
        </p:blipFill>
        <p:spPr>
          <a:xfrm>
            <a:off x="49928" y="4443590"/>
            <a:ext cx="1878104" cy="1737360"/>
          </a:xfrm>
          <a:prstGeom prst="rect">
            <a:avLst/>
          </a:prstGeom>
        </p:spPr>
      </p:pic>
      <p:pic>
        <p:nvPicPr>
          <p:cNvPr id="14" name="Picture 13"/>
          <p:cNvPicPr>
            <a:picLocks noChangeAspect="1"/>
          </p:cNvPicPr>
          <p:nvPr/>
        </p:nvPicPr>
        <p:blipFill>
          <a:blip r:embed="rId6"/>
          <a:stretch>
            <a:fillRect/>
          </a:stretch>
        </p:blipFill>
        <p:spPr>
          <a:xfrm>
            <a:off x="2088577" y="4452707"/>
            <a:ext cx="1878104" cy="1737360"/>
          </a:xfrm>
          <a:prstGeom prst="rect">
            <a:avLst/>
          </a:prstGeom>
        </p:spPr>
      </p:pic>
      <p:pic>
        <p:nvPicPr>
          <p:cNvPr id="15" name="Picture 14"/>
          <p:cNvPicPr>
            <a:picLocks noChangeAspect="1"/>
          </p:cNvPicPr>
          <p:nvPr/>
        </p:nvPicPr>
        <p:blipFill>
          <a:blip r:embed="rId7"/>
          <a:stretch>
            <a:fillRect/>
          </a:stretch>
        </p:blipFill>
        <p:spPr>
          <a:xfrm>
            <a:off x="6166308" y="4443590"/>
            <a:ext cx="1878104" cy="1737360"/>
          </a:xfrm>
          <a:prstGeom prst="rect">
            <a:avLst/>
          </a:prstGeom>
        </p:spPr>
      </p:pic>
      <p:pic>
        <p:nvPicPr>
          <p:cNvPr id="18" name="Picture 17"/>
          <p:cNvPicPr>
            <a:picLocks noChangeAspect="1"/>
          </p:cNvPicPr>
          <p:nvPr/>
        </p:nvPicPr>
        <p:blipFill>
          <a:blip r:embed="rId8"/>
          <a:stretch>
            <a:fillRect/>
          </a:stretch>
        </p:blipFill>
        <p:spPr>
          <a:xfrm>
            <a:off x="4127226" y="4443590"/>
            <a:ext cx="1878104" cy="1737360"/>
          </a:xfrm>
          <a:prstGeom prst="rect">
            <a:avLst/>
          </a:prstGeom>
        </p:spPr>
      </p:pic>
      <p:sp>
        <p:nvSpPr>
          <p:cNvPr id="45" name="Down Arrow 44"/>
          <p:cNvSpPr/>
          <p:nvPr/>
        </p:nvSpPr>
        <p:spPr>
          <a:xfrm rot="16200000">
            <a:off x="8297696" y="5008871"/>
            <a:ext cx="495690" cy="625033"/>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771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5762" y="1744566"/>
                <a:ext cx="10515600" cy="4351338"/>
              </a:xfrm>
            </p:spPr>
            <p:txBody>
              <a:bodyPr>
                <a:normAutofit lnSpcReduction="10000"/>
              </a:bodyPr>
              <a:lstStyle/>
              <a:p>
                <a:r>
                  <a:rPr lang="en-US" sz="3200" dirty="0" smtClean="0"/>
                  <a:t>Chart – Reference model</a:t>
                </a:r>
              </a:p>
              <a:p>
                <a:r>
                  <a:rPr lang="en-US" sz="3200" dirty="0" smtClean="0"/>
                  <a:t>X axis – data set</a:t>
                </a:r>
              </a:p>
              <a:p>
                <a:r>
                  <a:rPr lang="en-US" sz="3200" dirty="0" smtClean="0"/>
                  <a:t>Y axis – comparison against true model M</a:t>
                </a:r>
                <a:r>
                  <a:rPr lang="en-US" sz="3200" baseline="-25000" dirty="0" smtClean="0"/>
                  <a:t>AB_C_O</a:t>
                </a:r>
                <a:r>
                  <a:rPr lang="en-US" sz="3200" dirty="0" smtClean="0"/>
                  <a:t>:   										</a:t>
                </a:r>
                <a:br>
                  <a:rPr lang="en-US" sz="3200" dirty="0" smtClean="0"/>
                </a:br>
                <a14:m>
                  <m:oMath xmlns:m="http://schemas.openxmlformats.org/officeDocument/2006/math">
                    <m:func>
                      <m:funcPr>
                        <m:ctrlPr>
                          <a:rPr lang="en-US" sz="3200" i="1" smtClean="0">
                            <a:latin typeface="Cambria Math" panose="02040503050406030204" pitchFamily="18" charset="0"/>
                          </a:rPr>
                        </m:ctrlPr>
                      </m:funcPr>
                      <m:fName>
                        <m:r>
                          <m:rPr>
                            <m:sty m:val="p"/>
                          </m:rPr>
                          <a:rPr lang="en-US" sz="3200" i="0" smtClean="0">
                            <a:latin typeface="Cambria Math" panose="02040503050406030204" pitchFamily="18" charset="0"/>
                          </a:rPr>
                          <m:t>log</m:t>
                        </m:r>
                      </m:fName>
                      <m:e>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𝑅𝐸𝐹</m:t>
                                </m:r>
                              </m:sub>
                            </m:sSub>
                            <m:r>
                              <a:rPr lang="en-US" sz="3200" b="0" i="1" smtClean="0">
                                <a:latin typeface="Cambria Math" panose="02040503050406030204" pitchFamily="18" charset="0"/>
                              </a:rPr>
                              <m:t>)</m:t>
                            </m:r>
                          </m:num>
                          <m:den>
                            <m:r>
                              <a:rPr lang="en-US" sz="3200" i="1">
                                <a:latin typeface="Cambria Math" panose="02040503050406030204" pitchFamily="18" charset="0"/>
                              </a:rPr>
                              <m:t>𝑃</m:t>
                            </m:r>
                            <m:r>
                              <a:rPr lang="en-US" sz="3200" i="1">
                                <a:latin typeface="Cambria Math" panose="02040503050406030204" pitchFamily="18" charset="0"/>
                              </a:rPr>
                              <m:t>(</m:t>
                            </m:r>
                            <m:r>
                              <a:rPr lang="en-US" sz="3200" i="1">
                                <a:latin typeface="Cambria Math" panose="02040503050406030204" pitchFamily="18" charset="0"/>
                              </a:rPr>
                              <m:t>𝑋</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b="1" i="1" smtClean="0">
                                    <a:latin typeface="Cambria Math" panose="02040503050406030204" pitchFamily="18" charset="0"/>
                                  </a:rPr>
                                  <m:t>𝑨𝑩</m:t>
                                </m:r>
                                <m:r>
                                  <a:rPr lang="en-US" sz="3200" b="1" i="1" smtClean="0">
                                    <a:latin typeface="Cambria Math" panose="02040503050406030204" pitchFamily="18" charset="0"/>
                                  </a:rPr>
                                  <m:t>_</m:t>
                                </m:r>
                                <m:r>
                                  <a:rPr lang="en-US" sz="3200" b="1" i="1" smtClean="0">
                                    <a:latin typeface="Cambria Math" panose="02040503050406030204" pitchFamily="18" charset="0"/>
                                  </a:rPr>
                                  <m:t>𝑪</m:t>
                                </m:r>
                                <m:r>
                                  <a:rPr lang="en-US" sz="3200" b="1" i="1" smtClean="0">
                                    <a:latin typeface="Cambria Math" panose="02040503050406030204" pitchFamily="18" charset="0"/>
                                  </a:rPr>
                                  <m:t>_</m:t>
                                </m:r>
                                <m:r>
                                  <a:rPr lang="en-US" sz="3200" b="1" i="1" smtClean="0">
                                    <a:latin typeface="Cambria Math" panose="02040503050406030204" pitchFamily="18" charset="0"/>
                                  </a:rPr>
                                  <m:t>𝑶</m:t>
                                </m:r>
                              </m:sub>
                            </m:sSub>
                            <m:r>
                              <a:rPr lang="en-US" sz="3200" i="1">
                                <a:latin typeface="Cambria Math" panose="02040503050406030204" pitchFamily="18" charset="0"/>
                              </a:rPr>
                              <m:t>)</m:t>
                            </m:r>
                          </m:den>
                        </m:f>
                      </m:e>
                    </m:func>
                  </m:oMath>
                </a14:m>
                <a:endParaRPr lang="en-US" sz="3200" dirty="0" smtClean="0"/>
              </a:p>
              <a:p>
                <a:pPr marL="457200" lvl="1" indent="0">
                  <a:buNone/>
                </a:pPr>
                <a:r>
                  <a:rPr lang="en-US" dirty="0" smtClean="0"/>
                  <a:t/>
                </a:r>
                <a:br>
                  <a:rPr lang="en-US" dirty="0" smtClean="0"/>
                </a:br>
                <a:endParaRPr lang="en-US" dirty="0" smtClean="0"/>
              </a:p>
              <a:p>
                <a:r>
                  <a:rPr lang="en-US" sz="3200" dirty="0" smtClean="0"/>
                  <a:t>TODO – </a:t>
                </a:r>
                <a:r>
                  <a:rPr lang="en-US" sz="3000" dirty="0" smtClean="0"/>
                  <a:t>illustrate all the above right on the graph in the next slide</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5762" y="1744566"/>
                <a:ext cx="10515600" cy="4351338"/>
              </a:xfrm>
              <a:blipFill rotWithShape="0">
                <a:blip r:embed="rId3"/>
                <a:stretch>
                  <a:fillRect l="-1333" t="-3782" b="-2801"/>
                </a:stretch>
              </a:blipFill>
            </p:spPr>
            <p:txBody>
              <a:bodyPr/>
              <a:lstStyle/>
              <a:p>
                <a:r>
                  <a:rPr lang="en-US">
                    <a:noFill/>
                  </a:rPr>
                  <a:t> </a:t>
                </a:r>
              </a:p>
            </p:txBody>
          </p:sp>
        </mc:Fallback>
      </mc:AlternateContent>
    </p:spTree>
    <p:extLst>
      <p:ext uri="{BB962C8B-B14F-4D97-AF65-F5344CB8AC3E}">
        <p14:creationId xmlns:p14="http://schemas.microsoft.com/office/powerpoint/2010/main" val="10680153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7937" y="433228"/>
            <a:ext cx="11636126" cy="2939526"/>
            <a:chOff x="277937" y="433228"/>
            <a:chExt cx="11636126" cy="2939526"/>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602248"/>
              <a:ext cx="11636126" cy="2770506"/>
            </a:xfrm>
            <a:prstGeom prst="rect">
              <a:avLst/>
            </a:prstGeom>
            <a:ln>
              <a:solidFill>
                <a:schemeClr val="tx1"/>
              </a:solidFill>
            </a:ln>
          </p:spPr>
        </p:pic>
        <p:sp>
          <p:nvSpPr>
            <p:cNvPr id="9" name="Title 1"/>
            <p:cNvSpPr txBox="1">
              <a:spLocks/>
            </p:cNvSpPr>
            <p:nvPr/>
          </p:nvSpPr>
          <p:spPr>
            <a:xfrm>
              <a:off x="2783840" y="433228"/>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Comb(ROOT)</a:t>
              </a:r>
              <a:endParaRPr lang="en-US" sz="3200" b="1" dirty="0"/>
            </a:p>
          </p:txBody>
        </p:sp>
      </p:grpSp>
      <p:grpSp>
        <p:nvGrpSpPr>
          <p:cNvPr id="5" name="Group 4"/>
          <p:cNvGrpSpPr/>
          <p:nvPr/>
        </p:nvGrpSpPr>
        <p:grpSpPr>
          <a:xfrm>
            <a:off x="277937" y="3196748"/>
            <a:ext cx="11636126" cy="2943340"/>
            <a:chOff x="277937" y="3196748"/>
            <a:chExt cx="11636126" cy="29433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937" y="3369582"/>
              <a:ext cx="11636126" cy="2770506"/>
            </a:xfrm>
            <a:prstGeom prst="rect">
              <a:avLst/>
            </a:prstGeom>
            <a:ln>
              <a:solidFill>
                <a:schemeClr val="tx1"/>
              </a:solidFill>
            </a:ln>
          </p:spPr>
        </p:pic>
        <p:sp>
          <p:nvSpPr>
            <p:cNvPr id="13" name="Title 1"/>
            <p:cNvSpPr txBox="1">
              <a:spLocks/>
            </p:cNvSpPr>
            <p:nvPr/>
          </p:nvSpPr>
          <p:spPr>
            <a:xfrm>
              <a:off x="2783840" y="3196748"/>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Comb(ABC)</a:t>
              </a:r>
              <a:endParaRPr lang="en-US" sz="3200" b="1" dirty="0"/>
            </a:p>
          </p:txBody>
        </p:sp>
      </p:grpSp>
    </p:spTree>
    <p:extLst>
      <p:ext uri="{BB962C8B-B14F-4D97-AF65-F5344CB8AC3E}">
        <p14:creationId xmlns:p14="http://schemas.microsoft.com/office/powerpoint/2010/main" val="42512762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7937" y="416560"/>
            <a:ext cx="11636126" cy="2953022"/>
            <a:chOff x="277937" y="416560"/>
            <a:chExt cx="11636126" cy="2953022"/>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599076"/>
              <a:ext cx="11636126" cy="2770506"/>
            </a:xfrm>
            <a:prstGeom prst="rect">
              <a:avLst/>
            </a:prstGeom>
            <a:ln>
              <a:solidFill>
                <a:schemeClr val="tx1"/>
              </a:solidFill>
            </a:ln>
          </p:spPr>
        </p:pic>
        <p:sp>
          <p:nvSpPr>
            <p:cNvPr id="6" name="Title 1"/>
            <p:cNvSpPr txBox="1">
              <a:spLocks/>
            </p:cNvSpPr>
            <p:nvPr/>
          </p:nvSpPr>
          <p:spPr>
            <a:xfrm>
              <a:off x="2763520" y="416560"/>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Clade(ROOT)</a:t>
              </a:r>
              <a:endParaRPr lang="en-US" sz="3200" b="1" dirty="0"/>
            </a:p>
          </p:txBody>
        </p:sp>
      </p:grpSp>
      <p:grpSp>
        <p:nvGrpSpPr>
          <p:cNvPr id="3" name="Group 2"/>
          <p:cNvGrpSpPr/>
          <p:nvPr/>
        </p:nvGrpSpPr>
        <p:grpSpPr>
          <a:xfrm>
            <a:off x="277937" y="3139439"/>
            <a:ext cx="11636126" cy="3000649"/>
            <a:chOff x="277937" y="3139439"/>
            <a:chExt cx="11636126" cy="3000649"/>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937" y="3369582"/>
              <a:ext cx="11636126" cy="2770506"/>
            </a:xfrm>
            <a:prstGeom prst="rect">
              <a:avLst/>
            </a:prstGeom>
            <a:ln>
              <a:solidFill>
                <a:schemeClr val="tx1"/>
              </a:solidFill>
            </a:ln>
          </p:spPr>
        </p:pic>
        <p:sp>
          <p:nvSpPr>
            <p:cNvPr id="9" name="Title 1"/>
            <p:cNvSpPr txBox="1">
              <a:spLocks/>
            </p:cNvSpPr>
            <p:nvPr/>
          </p:nvSpPr>
          <p:spPr>
            <a:xfrm>
              <a:off x="2763520" y="3139439"/>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Clade(ABC)</a:t>
              </a:r>
              <a:endParaRPr lang="en-US" sz="3200" b="1" dirty="0"/>
            </a:p>
          </p:txBody>
        </p:sp>
      </p:grpSp>
    </p:spTree>
    <p:extLst>
      <p:ext uri="{BB962C8B-B14F-4D97-AF65-F5344CB8AC3E}">
        <p14:creationId xmlns:p14="http://schemas.microsoft.com/office/powerpoint/2010/main" val="8949821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7937" y="1977662"/>
            <a:ext cx="11636126" cy="2770506"/>
            <a:chOff x="277937" y="1977662"/>
            <a:chExt cx="11636126" cy="2770506"/>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1977662"/>
              <a:ext cx="11636126" cy="2770506"/>
            </a:xfrm>
            <a:prstGeom prst="rect">
              <a:avLst/>
            </a:prstGeom>
            <a:ln>
              <a:solidFill>
                <a:schemeClr val="tx1"/>
              </a:solidFill>
            </a:ln>
          </p:spPr>
        </p:pic>
        <p:sp>
          <p:nvSpPr>
            <p:cNvPr id="6" name="TextBox 5"/>
            <p:cNvSpPr txBox="1"/>
            <p:nvPr/>
          </p:nvSpPr>
          <p:spPr>
            <a:xfrm>
              <a:off x="3210560" y="2069102"/>
              <a:ext cx="2296160" cy="978729"/>
            </a:xfrm>
            <a:prstGeom prst="rect">
              <a:avLst/>
            </a:prstGeom>
            <a:noFill/>
          </p:spPr>
          <p:txBody>
            <a:bodyPr wrap="square" rtlCol="0">
              <a:spAutoFit/>
            </a:bodyPr>
            <a:lstStyle/>
            <a:p>
              <a:pPr>
                <a:lnSpc>
                  <a:spcPct val="90000"/>
                </a:lnSpc>
                <a:spcBef>
                  <a:spcPct val="0"/>
                </a:spcBef>
              </a:pPr>
              <a:r>
                <a:rPr lang="en-US" sz="3200" b="1" dirty="0" smtClean="0">
                  <a:latin typeface="+mj-lt"/>
                  <a:ea typeface="+mj-ea"/>
                  <a:cs typeface="+mj-cs"/>
                </a:rPr>
                <a:t>HM</a:t>
              </a:r>
              <a:endParaRPr lang="en-US" sz="3200" b="1" dirty="0">
                <a:latin typeface="+mj-lt"/>
                <a:ea typeface="+mj-ea"/>
                <a:cs typeface="+mj-cs"/>
              </a:endParaRPr>
            </a:p>
            <a:p>
              <a:pPr>
                <a:lnSpc>
                  <a:spcPct val="90000"/>
                </a:lnSpc>
                <a:spcBef>
                  <a:spcPct val="0"/>
                </a:spcBef>
              </a:pPr>
              <a:endParaRPr lang="en-US" sz="3200" b="1" dirty="0">
                <a:latin typeface="+mj-lt"/>
                <a:ea typeface="+mj-ea"/>
                <a:cs typeface="+mj-cs"/>
              </a:endParaRPr>
            </a:p>
          </p:txBody>
        </p:sp>
      </p:grpSp>
    </p:spTree>
    <p:extLst>
      <p:ext uri="{BB962C8B-B14F-4D97-AF65-F5344CB8AC3E}">
        <p14:creationId xmlns:p14="http://schemas.microsoft.com/office/powerpoint/2010/main" val="11293175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p:sp>
        <p:nvSpPr>
          <p:cNvPr id="3" name="Content Placeholder 2"/>
          <p:cNvSpPr>
            <a:spLocks noGrp="1"/>
          </p:cNvSpPr>
          <p:nvPr>
            <p:ph idx="1"/>
          </p:nvPr>
        </p:nvSpPr>
        <p:spPr>
          <a:xfrm>
            <a:off x="838200" y="1825624"/>
            <a:ext cx="10515600" cy="5718175"/>
          </a:xfrm>
        </p:spPr>
        <p:txBody>
          <a:bodyPr>
            <a:normAutofit/>
          </a:bodyPr>
          <a:lstStyle/>
          <a:p>
            <a:r>
              <a:rPr lang="en-US" dirty="0"/>
              <a:t>The two comb reference methods clearly and confidently choose the true hypothesis model, M</a:t>
            </a:r>
            <a:r>
              <a:rPr lang="en-US" baseline="-25000" dirty="0"/>
              <a:t>AB_C</a:t>
            </a:r>
            <a:r>
              <a:rPr lang="en-US" dirty="0"/>
              <a:t> </a:t>
            </a:r>
          </a:p>
          <a:p>
            <a:r>
              <a:rPr lang="en-US" dirty="0"/>
              <a:t>They also correctly show no preference when M</a:t>
            </a:r>
            <a:r>
              <a:rPr lang="en-US" baseline="-25000" dirty="0"/>
              <a:t>AB_C</a:t>
            </a:r>
            <a:r>
              <a:rPr lang="en-US" dirty="0"/>
              <a:t> = M</a:t>
            </a:r>
            <a:r>
              <a:rPr lang="en-US" baseline="-25000" dirty="0"/>
              <a:t>A_BC</a:t>
            </a:r>
            <a:r>
              <a:rPr lang="en-US" dirty="0"/>
              <a:t> = </a:t>
            </a:r>
            <a:r>
              <a:rPr lang="en-US" dirty="0" smtClean="0"/>
              <a:t>M</a:t>
            </a:r>
            <a:r>
              <a:rPr lang="en-US" baseline="-25000" dirty="0" smtClean="0"/>
              <a:t>AC_B</a:t>
            </a:r>
          </a:p>
          <a:p>
            <a:r>
              <a:rPr lang="en-US" dirty="0" smtClean="0"/>
              <a:t>Comb(ABC) show more stable results</a:t>
            </a:r>
            <a:endParaRPr lang="en-US" baseline="-25000" dirty="0"/>
          </a:p>
          <a:p>
            <a:endParaRPr lang="en-US" baseline="-25000" dirty="0"/>
          </a:p>
          <a:p>
            <a:endParaRPr lang="en-US" dirty="0"/>
          </a:p>
        </p:txBody>
      </p:sp>
      <p:grpSp>
        <p:nvGrpSpPr>
          <p:cNvPr id="7" name="Group 6"/>
          <p:cNvGrpSpPr/>
          <p:nvPr/>
        </p:nvGrpSpPr>
        <p:grpSpPr>
          <a:xfrm>
            <a:off x="277937" y="3902427"/>
            <a:ext cx="11636126" cy="2943340"/>
            <a:chOff x="277937" y="3196748"/>
            <a:chExt cx="11636126" cy="29433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3369582"/>
              <a:ext cx="11636126" cy="2770506"/>
            </a:xfrm>
            <a:prstGeom prst="rect">
              <a:avLst/>
            </a:prstGeom>
            <a:ln>
              <a:solidFill>
                <a:schemeClr val="tx1"/>
              </a:solidFill>
            </a:ln>
          </p:spPr>
        </p:pic>
        <p:sp>
          <p:nvSpPr>
            <p:cNvPr id="9" name="Title 1"/>
            <p:cNvSpPr txBox="1">
              <a:spLocks/>
            </p:cNvSpPr>
            <p:nvPr/>
          </p:nvSpPr>
          <p:spPr>
            <a:xfrm>
              <a:off x="2783840" y="3196748"/>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Comb(ABC)</a:t>
              </a:r>
              <a:endParaRPr lang="en-US" sz="3200" b="1" dirty="0"/>
            </a:p>
          </p:txBody>
        </p:sp>
      </p:grpSp>
    </p:spTree>
    <p:extLst>
      <p:ext uri="{BB962C8B-B14F-4D97-AF65-F5344CB8AC3E}">
        <p14:creationId xmlns:p14="http://schemas.microsoft.com/office/powerpoint/2010/main" val="1389800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p:sp>
        <p:nvSpPr>
          <p:cNvPr id="3" name="Content Placeholder 2"/>
          <p:cNvSpPr>
            <a:spLocks noGrp="1"/>
          </p:cNvSpPr>
          <p:nvPr>
            <p:ph idx="1"/>
          </p:nvPr>
        </p:nvSpPr>
        <p:spPr>
          <a:xfrm>
            <a:off x="838200" y="1825624"/>
            <a:ext cx="10515600" cy="5718175"/>
          </a:xfrm>
        </p:spPr>
        <p:txBody>
          <a:bodyPr>
            <a:normAutofit/>
          </a:bodyPr>
          <a:lstStyle/>
          <a:p>
            <a:r>
              <a:rPr lang="en-US" dirty="0"/>
              <a:t>The two comb reference methods clearly and confidently choose the true hypothesis model, M</a:t>
            </a:r>
            <a:r>
              <a:rPr lang="en-US" baseline="-25000" dirty="0"/>
              <a:t>AB_C</a:t>
            </a:r>
            <a:r>
              <a:rPr lang="en-US" dirty="0"/>
              <a:t> </a:t>
            </a:r>
          </a:p>
          <a:p>
            <a:r>
              <a:rPr lang="en-US" dirty="0"/>
              <a:t>They also correctly show no preference when M</a:t>
            </a:r>
            <a:r>
              <a:rPr lang="en-US" baseline="-25000" dirty="0"/>
              <a:t>AB_C</a:t>
            </a:r>
            <a:r>
              <a:rPr lang="en-US" dirty="0"/>
              <a:t> = M</a:t>
            </a:r>
            <a:r>
              <a:rPr lang="en-US" baseline="-25000" dirty="0"/>
              <a:t>A_BC</a:t>
            </a:r>
            <a:r>
              <a:rPr lang="en-US" dirty="0"/>
              <a:t> = M</a:t>
            </a:r>
            <a:r>
              <a:rPr lang="en-US" baseline="-25000" dirty="0"/>
              <a:t>AC_B</a:t>
            </a:r>
          </a:p>
          <a:p>
            <a:r>
              <a:rPr lang="en-US" dirty="0"/>
              <a:t>Comb(ABC) show more stable results</a:t>
            </a:r>
            <a:endParaRPr lang="en-US" baseline="-25000" dirty="0"/>
          </a:p>
          <a:p>
            <a:endParaRPr lang="en-US" baseline="-25000" dirty="0"/>
          </a:p>
          <a:p>
            <a:endParaRPr lang="en-US" dirty="0"/>
          </a:p>
        </p:txBody>
      </p:sp>
      <p:grpSp>
        <p:nvGrpSpPr>
          <p:cNvPr id="4" name="Group 3"/>
          <p:cNvGrpSpPr/>
          <p:nvPr/>
        </p:nvGrpSpPr>
        <p:grpSpPr>
          <a:xfrm>
            <a:off x="277937" y="3918474"/>
            <a:ext cx="11636126" cy="2939526"/>
            <a:chOff x="277937" y="433228"/>
            <a:chExt cx="11636126" cy="2939526"/>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602248"/>
              <a:ext cx="11636126" cy="2770506"/>
            </a:xfrm>
            <a:prstGeom prst="rect">
              <a:avLst/>
            </a:prstGeom>
            <a:ln>
              <a:solidFill>
                <a:schemeClr val="tx1"/>
              </a:solidFill>
            </a:ln>
          </p:spPr>
        </p:pic>
        <p:sp>
          <p:nvSpPr>
            <p:cNvPr id="6" name="Title 1"/>
            <p:cNvSpPr txBox="1">
              <a:spLocks/>
            </p:cNvSpPr>
            <p:nvPr/>
          </p:nvSpPr>
          <p:spPr>
            <a:xfrm>
              <a:off x="2783840" y="433228"/>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Comb(ROOT)</a:t>
              </a:r>
              <a:endParaRPr lang="en-US" sz="3200" b="1" dirty="0"/>
            </a:p>
          </p:txBody>
        </p:sp>
      </p:grpSp>
    </p:spTree>
    <p:extLst>
      <p:ext uri="{BB962C8B-B14F-4D97-AF65-F5344CB8AC3E}">
        <p14:creationId xmlns:p14="http://schemas.microsoft.com/office/powerpoint/2010/main" val="2101074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B5C18-2A28-43C5-8356-F8868412711A}"/>
              </a:ext>
            </a:extLst>
          </p:cNvPr>
          <p:cNvSpPr>
            <a:spLocks noGrp="1"/>
          </p:cNvSpPr>
          <p:nvPr>
            <p:ph type="title"/>
          </p:nvPr>
        </p:nvSpPr>
        <p:spPr/>
        <p:txBody>
          <a:bodyPr/>
          <a:lstStyle/>
          <a:p>
            <a:r>
              <a:rPr lang="en-US" dirty="0">
                <a:cs typeface="Calibri Light"/>
              </a:rPr>
              <a:t>Objectives</a:t>
            </a:r>
            <a:endParaRPr lang="en-US" dirty="0"/>
          </a:p>
        </p:txBody>
      </p:sp>
      <p:sp>
        <p:nvSpPr>
          <p:cNvPr id="3" name="Content Placeholder 2">
            <a:extLst>
              <a:ext uri="{FF2B5EF4-FFF2-40B4-BE49-F238E27FC236}">
                <a16:creationId xmlns="" xmlns:a16="http://schemas.microsoft.com/office/drawing/2014/main" id="{BF24AB82-CE0E-4F50-9571-A1252C41341C}"/>
              </a:ext>
            </a:extLst>
          </p:cNvPr>
          <p:cNvSpPr>
            <a:spLocks noGrp="1"/>
          </p:cNvSpPr>
          <p:nvPr>
            <p:ph idx="1"/>
          </p:nvPr>
        </p:nvSpPr>
        <p:spPr/>
        <p:txBody>
          <a:bodyPr vert="horz" lIns="91440" tIns="45720" rIns="91440" bIns="45720" rtlCol="0" anchor="t">
            <a:normAutofit/>
          </a:bodyPr>
          <a:lstStyle/>
          <a:p>
            <a:r>
              <a:rPr lang="en-US" dirty="0">
                <a:cs typeface="Calibri"/>
              </a:rPr>
              <a:t>use likelihood P(X|M) to measure model fit </a:t>
            </a:r>
            <a:br>
              <a:rPr lang="en-US" dirty="0">
                <a:cs typeface="Calibri"/>
              </a:rPr>
            </a:br>
            <a:endParaRPr lang="en-US" dirty="0">
              <a:cs typeface="Calibri"/>
            </a:endParaRPr>
          </a:p>
          <a:p>
            <a:r>
              <a:rPr lang="en-US" dirty="0">
                <a:cs typeface="Calibri"/>
              </a:rPr>
              <a:t>assess structural properties and not specific parameter values </a:t>
            </a:r>
            <a:br>
              <a:rPr lang="en-US" dirty="0">
                <a:cs typeface="Calibri"/>
              </a:rPr>
            </a:br>
            <a:endParaRPr lang="en-US" dirty="0">
              <a:cs typeface="Calibri"/>
            </a:endParaRPr>
          </a:p>
          <a:p>
            <a:r>
              <a:rPr lang="en-US" dirty="0">
                <a:cs typeface="Calibri"/>
              </a:rPr>
              <a:t>use mechanism from existing demography inference methods to approximate P(X|M) via importance sampling</a:t>
            </a:r>
          </a:p>
        </p:txBody>
      </p:sp>
    </p:spTree>
    <p:extLst>
      <p:ext uri="{BB962C8B-B14F-4D97-AF65-F5344CB8AC3E}">
        <p14:creationId xmlns:p14="http://schemas.microsoft.com/office/powerpoint/2010/main" val="271816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p:grpSp>
        <p:nvGrpSpPr>
          <p:cNvPr id="8" name="Group 7"/>
          <p:cNvGrpSpPr/>
          <p:nvPr/>
        </p:nvGrpSpPr>
        <p:grpSpPr>
          <a:xfrm>
            <a:off x="277937" y="3857351"/>
            <a:ext cx="11636126" cy="3000649"/>
            <a:chOff x="277937" y="3139439"/>
            <a:chExt cx="11636126" cy="3000649"/>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3369582"/>
              <a:ext cx="11636126" cy="2770506"/>
            </a:xfrm>
            <a:prstGeom prst="rect">
              <a:avLst/>
            </a:prstGeom>
            <a:ln>
              <a:solidFill>
                <a:schemeClr val="tx1"/>
              </a:solidFill>
            </a:ln>
          </p:spPr>
        </p:pic>
        <p:sp>
          <p:nvSpPr>
            <p:cNvPr id="13" name="Title 1"/>
            <p:cNvSpPr txBox="1">
              <a:spLocks/>
            </p:cNvSpPr>
            <p:nvPr/>
          </p:nvSpPr>
          <p:spPr>
            <a:xfrm>
              <a:off x="2763520" y="3139439"/>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Clade(ABC)</a:t>
              </a:r>
              <a:endParaRPr lang="en-US" sz="3200" b="1" dirty="0"/>
            </a:p>
          </p:txBody>
        </p:sp>
      </p:grpSp>
      <p:sp>
        <p:nvSpPr>
          <p:cNvPr id="14" name="Content Placeholder 2"/>
          <p:cNvSpPr>
            <a:spLocks noGrp="1"/>
          </p:cNvSpPr>
          <p:nvPr>
            <p:ph idx="1"/>
          </p:nvPr>
        </p:nvSpPr>
        <p:spPr>
          <a:xfrm>
            <a:off x="838200" y="1825624"/>
            <a:ext cx="11353800" cy="5718175"/>
          </a:xfrm>
        </p:spPr>
        <p:txBody>
          <a:bodyPr>
            <a:normAutofit/>
          </a:bodyPr>
          <a:lstStyle/>
          <a:p>
            <a:r>
              <a:rPr lang="en-US" dirty="0" smtClean="0"/>
              <a:t>Neither clade method nor HM show any semblence of selection. </a:t>
            </a:r>
            <a:br>
              <a:rPr lang="en-US" dirty="0" smtClean="0"/>
            </a:br>
            <a:r>
              <a:rPr lang="en-US" dirty="0" smtClean="0"/>
              <a:t>They do show a </a:t>
            </a:r>
            <a:r>
              <a:rPr lang="en-US" dirty="0"/>
              <a:t>high degree of </a:t>
            </a:r>
            <a:r>
              <a:rPr lang="en-US" dirty="0" smtClean="0"/>
              <a:t>uncertainty</a:t>
            </a:r>
            <a:br>
              <a:rPr lang="en-US" dirty="0" smtClean="0"/>
            </a:br>
            <a:endParaRPr lang="en-US" dirty="0" smtClean="0"/>
          </a:p>
          <a:p>
            <a:r>
              <a:rPr lang="en-US" dirty="0" smtClean="0"/>
              <a:t>Arguably, Clade(ABC) shows an </a:t>
            </a:r>
            <a:r>
              <a:rPr lang="en-US" dirty="0"/>
              <a:t>upward </a:t>
            </a:r>
            <a:r>
              <a:rPr lang="en-US" dirty="0" smtClean="0"/>
              <a:t>trend and will eventually succeed</a:t>
            </a:r>
            <a:endParaRPr lang="en-US" baseline="-25000" dirty="0"/>
          </a:p>
          <a:p>
            <a:endParaRPr lang="en-US" baseline="-25000" dirty="0"/>
          </a:p>
          <a:p>
            <a:endParaRPr lang="en-US" dirty="0"/>
          </a:p>
        </p:txBody>
      </p:sp>
    </p:spTree>
    <p:extLst>
      <p:ext uri="{BB962C8B-B14F-4D97-AF65-F5344CB8AC3E}">
        <p14:creationId xmlns:p14="http://schemas.microsoft.com/office/powerpoint/2010/main" val="4291167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p:grpSp>
        <p:nvGrpSpPr>
          <p:cNvPr id="10" name="Group 9"/>
          <p:cNvGrpSpPr/>
          <p:nvPr/>
        </p:nvGrpSpPr>
        <p:grpSpPr>
          <a:xfrm>
            <a:off x="277937" y="3904978"/>
            <a:ext cx="11636126" cy="2953022"/>
            <a:chOff x="277937" y="416560"/>
            <a:chExt cx="11636126" cy="2953022"/>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599076"/>
              <a:ext cx="11636126" cy="2770506"/>
            </a:xfrm>
            <a:prstGeom prst="rect">
              <a:avLst/>
            </a:prstGeom>
            <a:ln>
              <a:solidFill>
                <a:schemeClr val="tx1"/>
              </a:solidFill>
            </a:ln>
          </p:spPr>
        </p:pic>
        <p:sp>
          <p:nvSpPr>
            <p:cNvPr id="12" name="Title 1"/>
            <p:cNvSpPr txBox="1">
              <a:spLocks/>
            </p:cNvSpPr>
            <p:nvPr/>
          </p:nvSpPr>
          <p:spPr>
            <a:xfrm>
              <a:off x="2763520" y="416560"/>
              <a:ext cx="2458720" cy="11893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Clade(ROOT)</a:t>
              </a:r>
              <a:endParaRPr lang="en-US" sz="3200" b="1" dirty="0"/>
            </a:p>
          </p:txBody>
        </p:sp>
      </p:grpSp>
      <p:sp>
        <p:nvSpPr>
          <p:cNvPr id="14" name="Content Placeholder 2"/>
          <p:cNvSpPr>
            <a:spLocks noGrp="1"/>
          </p:cNvSpPr>
          <p:nvPr>
            <p:ph idx="1"/>
          </p:nvPr>
        </p:nvSpPr>
        <p:spPr>
          <a:xfrm>
            <a:off x="838200" y="1825624"/>
            <a:ext cx="11353800" cy="5718175"/>
          </a:xfrm>
        </p:spPr>
        <p:txBody>
          <a:bodyPr>
            <a:normAutofit/>
          </a:bodyPr>
          <a:lstStyle/>
          <a:p>
            <a:r>
              <a:rPr lang="en-US" dirty="0" smtClean="0"/>
              <a:t>Neither clade method nor HM show any semblence of selection. </a:t>
            </a:r>
            <a:br>
              <a:rPr lang="en-US" dirty="0" smtClean="0"/>
            </a:br>
            <a:r>
              <a:rPr lang="en-US" dirty="0" smtClean="0"/>
              <a:t>They do show a </a:t>
            </a:r>
            <a:r>
              <a:rPr lang="en-US" dirty="0"/>
              <a:t>high degree of </a:t>
            </a:r>
            <a:r>
              <a:rPr lang="en-US" dirty="0" smtClean="0"/>
              <a:t>uncertainty</a:t>
            </a:r>
            <a:br>
              <a:rPr lang="en-US" dirty="0" smtClean="0"/>
            </a:br>
            <a:endParaRPr lang="en-US" dirty="0" smtClean="0"/>
          </a:p>
          <a:p>
            <a:r>
              <a:rPr lang="en-US" dirty="0" smtClean="0"/>
              <a:t>Arguably, Clade(ABC) shows an </a:t>
            </a:r>
            <a:r>
              <a:rPr lang="en-US" dirty="0"/>
              <a:t>upward </a:t>
            </a:r>
            <a:r>
              <a:rPr lang="en-US" dirty="0" smtClean="0"/>
              <a:t>trend and will eventually succeed</a:t>
            </a:r>
            <a:endParaRPr lang="en-US" baseline="-25000" dirty="0"/>
          </a:p>
          <a:p>
            <a:endParaRPr lang="en-US" baseline="-25000" dirty="0"/>
          </a:p>
          <a:p>
            <a:endParaRPr lang="en-US" dirty="0"/>
          </a:p>
        </p:txBody>
      </p:sp>
    </p:spTree>
    <p:extLst>
      <p:ext uri="{BB962C8B-B14F-4D97-AF65-F5344CB8AC3E}">
        <p14:creationId xmlns:p14="http://schemas.microsoft.com/office/powerpoint/2010/main" val="23618565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p:sp>
        <p:nvSpPr>
          <p:cNvPr id="3" name="Content Placeholder 2"/>
          <p:cNvSpPr>
            <a:spLocks noGrp="1"/>
          </p:cNvSpPr>
          <p:nvPr>
            <p:ph idx="1"/>
          </p:nvPr>
        </p:nvSpPr>
        <p:spPr>
          <a:xfrm>
            <a:off x="838200" y="1825624"/>
            <a:ext cx="11353800" cy="5718175"/>
          </a:xfrm>
        </p:spPr>
        <p:txBody>
          <a:bodyPr>
            <a:normAutofit/>
          </a:bodyPr>
          <a:lstStyle/>
          <a:p>
            <a:r>
              <a:rPr lang="en-US" dirty="0" smtClean="0"/>
              <a:t>Neither clade method nor HM show any semblence of selection. </a:t>
            </a:r>
            <a:br>
              <a:rPr lang="en-US" dirty="0" smtClean="0"/>
            </a:br>
            <a:r>
              <a:rPr lang="en-US" dirty="0" smtClean="0"/>
              <a:t>They do show a </a:t>
            </a:r>
            <a:r>
              <a:rPr lang="en-US" dirty="0"/>
              <a:t>high degree of </a:t>
            </a:r>
            <a:r>
              <a:rPr lang="en-US" dirty="0" smtClean="0"/>
              <a:t>uncertainty</a:t>
            </a:r>
            <a:br>
              <a:rPr lang="en-US" dirty="0" smtClean="0"/>
            </a:br>
            <a:endParaRPr lang="en-US" dirty="0" smtClean="0"/>
          </a:p>
          <a:p>
            <a:r>
              <a:rPr lang="en-US" dirty="0" smtClean="0"/>
              <a:t>Arguably, Clade(ABC) shows an </a:t>
            </a:r>
            <a:r>
              <a:rPr lang="en-US" dirty="0"/>
              <a:t>upward </a:t>
            </a:r>
            <a:r>
              <a:rPr lang="en-US" dirty="0" smtClean="0"/>
              <a:t>trend and will eventually succeed</a:t>
            </a:r>
            <a:endParaRPr lang="en-US" baseline="-25000" dirty="0"/>
          </a:p>
          <a:p>
            <a:endParaRPr lang="en-US" baseline="-25000" dirty="0"/>
          </a:p>
          <a:p>
            <a:endParaRPr lang="en-US" dirty="0"/>
          </a:p>
        </p:txBody>
      </p:sp>
      <p:grpSp>
        <p:nvGrpSpPr>
          <p:cNvPr id="7" name="Group 6"/>
          <p:cNvGrpSpPr/>
          <p:nvPr/>
        </p:nvGrpSpPr>
        <p:grpSpPr>
          <a:xfrm>
            <a:off x="277937" y="4087494"/>
            <a:ext cx="11636126" cy="2770506"/>
            <a:chOff x="277937" y="1977662"/>
            <a:chExt cx="11636126" cy="2770506"/>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937" y="1977662"/>
              <a:ext cx="11636126" cy="2770506"/>
            </a:xfrm>
            <a:prstGeom prst="rect">
              <a:avLst/>
            </a:prstGeom>
            <a:ln>
              <a:solidFill>
                <a:schemeClr val="tx1"/>
              </a:solidFill>
            </a:ln>
          </p:spPr>
        </p:pic>
        <p:sp>
          <p:nvSpPr>
            <p:cNvPr id="11" name="TextBox 10"/>
            <p:cNvSpPr txBox="1"/>
            <p:nvPr/>
          </p:nvSpPr>
          <p:spPr>
            <a:xfrm>
              <a:off x="3210560" y="2069102"/>
              <a:ext cx="2296160" cy="978729"/>
            </a:xfrm>
            <a:prstGeom prst="rect">
              <a:avLst/>
            </a:prstGeom>
            <a:noFill/>
          </p:spPr>
          <p:txBody>
            <a:bodyPr wrap="square" rtlCol="0">
              <a:spAutoFit/>
            </a:bodyPr>
            <a:lstStyle/>
            <a:p>
              <a:pPr>
                <a:lnSpc>
                  <a:spcPct val="90000"/>
                </a:lnSpc>
                <a:spcBef>
                  <a:spcPct val="0"/>
                </a:spcBef>
              </a:pPr>
              <a:r>
                <a:rPr lang="en-US" sz="3200" b="1" dirty="0" smtClean="0">
                  <a:latin typeface="+mj-lt"/>
                  <a:ea typeface="+mj-ea"/>
                  <a:cs typeface="+mj-cs"/>
                </a:rPr>
                <a:t>HM</a:t>
              </a:r>
              <a:endParaRPr lang="en-US" sz="3200" b="1" dirty="0">
                <a:latin typeface="+mj-lt"/>
                <a:ea typeface="+mj-ea"/>
                <a:cs typeface="+mj-cs"/>
              </a:endParaRPr>
            </a:p>
            <a:p>
              <a:pPr>
                <a:lnSpc>
                  <a:spcPct val="90000"/>
                </a:lnSpc>
                <a:spcBef>
                  <a:spcPct val="0"/>
                </a:spcBef>
              </a:pPr>
              <a:endParaRPr lang="en-US" sz="3200" b="1" dirty="0">
                <a:latin typeface="+mj-lt"/>
                <a:ea typeface="+mj-ea"/>
                <a:cs typeface="+mj-cs"/>
              </a:endParaRPr>
            </a:p>
          </p:txBody>
        </p:sp>
      </p:grpSp>
    </p:spTree>
    <p:extLst>
      <p:ext uri="{BB962C8B-B14F-4D97-AF65-F5344CB8AC3E}">
        <p14:creationId xmlns:p14="http://schemas.microsoft.com/office/powerpoint/2010/main" val="37326307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 III – Alternative Reference Models</a:t>
            </a:r>
          </a:p>
        </p:txBody>
      </p:sp>
      <p:sp>
        <p:nvSpPr>
          <p:cNvPr id="3" name="Content Placeholder 2"/>
          <p:cNvSpPr>
            <a:spLocks noGrp="1"/>
          </p:cNvSpPr>
          <p:nvPr>
            <p:ph idx="1"/>
          </p:nvPr>
        </p:nvSpPr>
        <p:spPr>
          <a:xfrm>
            <a:off x="838200" y="1825624"/>
            <a:ext cx="10515600" cy="5718175"/>
          </a:xfrm>
        </p:spPr>
        <p:txBody>
          <a:bodyPr>
            <a:normAutofit/>
          </a:bodyPr>
          <a:lstStyle/>
          <a:p>
            <a:pPr marL="0" indent="0">
              <a:buNone/>
            </a:pPr>
            <a:endParaRPr lang="en-US" dirty="0" smtClean="0"/>
          </a:p>
          <a:p>
            <a:pPr marL="0" indent="0">
              <a:buNone/>
            </a:pPr>
            <a:r>
              <a:rPr lang="en-US" dirty="0" smtClean="0"/>
              <a:t>Bottom </a:t>
            </a:r>
            <a:r>
              <a:rPr lang="en-US" dirty="0"/>
              <a:t>line – </a:t>
            </a:r>
          </a:p>
          <a:p>
            <a:pPr marL="457200" lvl="1" indent="0">
              <a:buNone/>
            </a:pPr>
            <a:r>
              <a:rPr lang="en-US" sz="2800" b="1" dirty="0" smtClean="0"/>
              <a:t/>
            </a:r>
            <a:br>
              <a:rPr lang="en-US" sz="2800" b="1" dirty="0" smtClean="0"/>
            </a:br>
            <a:r>
              <a:rPr lang="en-US" sz="2800" b="1" dirty="0" smtClean="0"/>
              <a:t>Choice of reference model has a major impact on performance. </a:t>
            </a:r>
            <a:br>
              <a:rPr lang="en-US" sz="2800" b="1" dirty="0" smtClean="0"/>
            </a:br>
            <a:r>
              <a:rPr lang="en-US" sz="2800" b="1" dirty="0" smtClean="0"/>
              <a:t/>
            </a:r>
            <a:br>
              <a:rPr lang="en-US" sz="2800" b="1" dirty="0" smtClean="0"/>
            </a:br>
            <a:r>
              <a:rPr lang="en-US" sz="2800" dirty="0" smtClean="0"/>
              <a:t>The more localized the reference model is to the disputed hypothesis region, the better the algorithm performed.</a:t>
            </a:r>
            <a:r>
              <a:rPr lang="en-US" sz="2800" b="1" dirty="0" smtClean="0"/>
              <a:t> </a:t>
            </a:r>
            <a:endParaRPr lang="en-US" b="1" dirty="0"/>
          </a:p>
          <a:p>
            <a:pPr marL="0" indent="0">
              <a:buNone/>
            </a:pPr>
            <a:endParaRPr lang="en-US" baseline="-25000" dirty="0"/>
          </a:p>
          <a:p>
            <a:endParaRPr lang="en-US" dirty="0"/>
          </a:p>
        </p:txBody>
      </p:sp>
    </p:spTree>
    <p:extLst>
      <p:ext uri="{BB962C8B-B14F-4D97-AF65-F5344CB8AC3E}">
        <p14:creationId xmlns:p14="http://schemas.microsoft.com/office/powerpoint/2010/main" val="25536714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4151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1928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40971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15E767-EA5C-4BE9-8420-192B83A159BD}"/>
              </a:ext>
            </a:extLst>
          </p:cNvPr>
          <p:cNvSpPr>
            <a:spLocks noGrp="1"/>
          </p:cNvSpPr>
          <p:nvPr>
            <p:ph type="title"/>
          </p:nvPr>
        </p:nvSpPr>
        <p:spPr/>
        <p:txBody>
          <a:bodyPr/>
          <a:lstStyle/>
          <a:p>
            <a:r>
              <a:rPr lang="en-US" dirty="0">
                <a:cs typeface="Calibri Light"/>
              </a:rPr>
              <a:t>Fin</a:t>
            </a:r>
            <a:endParaRPr lang="en-US" dirty="0"/>
          </a:p>
        </p:txBody>
      </p:sp>
      <p:sp>
        <p:nvSpPr>
          <p:cNvPr id="3" name="Content Placeholder 2">
            <a:extLst>
              <a:ext uri="{FF2B5EF4-FFF2-40B4-BE49-F238E27FC236}">
                <a16:creationId xmlns="" xmlns:a16="http://schemas.microsoft.com/office/drawing/2014/main" id="{E5769253-D409-47D9-A99A-31F62E1F73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2021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E9F6BE-AE6E-40F1-89BE-E45CB5BD8644}"/>
              </a:ext>
            </a:extLst>
          </p:cNvPr>
          <p:cNvSpPr>
            <a:spLocks noGrp="1"/>
          </p:cNvSpPr>
          <p:nvPr>
            <p:ph type="title"/>
          </p:nvPr>
        </p:nvSpPr>
        <p:spPr>
          <a:xfrm>
            <a:off x="789972" y="355479"/>
            <a:ext cx="10515600" cy="1325563"/>
          </a:xfrm>
        </p:spPr>
        <p:txBody>
          <a:bodyPr/>
          <a:lstStyle/>
          <a:p>
            <a:r>
              <a:rPr lang="en-US" dirty="0">
                <a:cs typeface="Calibri Light"/>
              </a:rPr>
              <a:t>What is a Population Model?</a:t>
            </a:r>
            <a:endParaRPr lang="en-US" dirty="0"/>
          </a:p>
        </p:txBody>
      </p:sp>
      <p:pic>
        <p:nvPicPr>
          <p:cNvPr id="5" name="Picture 5" descr="A close up of a logo&#10;&#10;Description generated with very high confidence">
            <a:extLst>
              <a:ext uri="{FF2B5EF4-FFF2-40B4-BE49-F238E27FC236}">
                <a16:creationId xmlns="" xmlns:a16="http://schemas.microsoft.com/office/drawing/2014/main" id="{94F15126-D00E-4614-8426-57535FC3D851}"/>
              </a:ext>
            </a:extLst>
          </p:cNvPr>
          <p:cNvPicPr>
            <a:picLocks noChangeAspect="1"/>
          </p:cNvPicPr>
          <p:nvPr/>
        </p:nvPicPr>
        <p:blipFill>
          <a:blip r:embed="rId2"/>
          <a:stretch>
            <a:fillRect/>
          </a:stretch>
        </p:blipFill>
        <p:spPr>
          <a:xfrm>
            <a:off x="6974545" y="1367575"/>
            <a:ext cx="4328894" cy="4902866"/>
          </a:xfrm>
          <a:prstGeom prst="rect">
            <a:avLst/>
          </a:prstGeom>
        </p:spPr>
      </p:pic>
      <p:sp>
        <p:nvSpPr>
          <p:cNvPr id="7" name="TextBox 6">
            <a:extLst>
              <a:ext uri="{FF2B5EF4-FFF2-40B4-BE49-F238E27FC236}">
                <a16:creationId xmlns="" xmlns:a16="http://schemas.microsoft.com/office/drawing/2014/main" id="{909A523B-853F-4851-9264-75628B04A9FA}"/>
              </a:ext>
            </a:extLst>
          </p:cNvPr>
          <p:cNvSpPr txBox="1"/>
          <p:nvPr/>
        </p:nvSpPr>
        <p:spPr>
          <a:xfrm>
            <a:off x="368058" y="2043022"/>
            <a:ext cx="5503652"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dirty="0"/>
              <a:t>M = (</a:t>
            </a:r>
            <a:r>
              <a:rPr lang="en-US" sz="6600" b="1" dirty="0"/>
              <a:t>T</a:t>
            </a:r>
            <a:r>
              <a:rPr lang="en-US" sz="6600" dirty="0"/>
              <a:t>, </a:t>
            </a:r>
            <a:r>
              <a:rPr lang="en-US" sz="6600" b="1" dirty="0"/>
              <a:t>B</a:t>
            </a:r>
            <a:r>
              <a:rPr lang="en-US" sz="6600" dirty="0"/>
              <a:t>, Θ)</a:t>
            </a:r>
            <a:endParaRPr lang="en-US" sz="6600" dirty="0">
              <a:cs typeface="Calibri"/>
            </a:endParaRPr>
          </a:p>
        </p:txBody>
      </p:sp>
      <p:sp>
        <p:nvSpPr>
          <p:cNvPr id="10" name="TextBox 9">
            <a:extLst>
              <a:ext uri="{FF2B5EF4-FFF2-40B4-BE49-F238E27FC236}">
                <a16:creationId xmlns="" xmlns:a16="http://schemas.microsoft.com/office/drawing/2014/main" id="{02028144-DD50-4D51-8449-011343756F97}"/>
              </a:ext>
            </a:extLst>
          </p:cNvPr>
          <p:cNvSpPr txBox="1"/>
          <p:nvPr/>
        </p:nvSpPr>
        <p:spPr>
          <a:xfrm>
            <a:off x="942528" y="3504304"/>
            <a:ext cx="406591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Τ = {  </a:t>
            </a:r>
            <a:r>
              <a:rPr lang="en-US" dirty="0"/>
              <a:t>ROOT, AB, A, B, C  </a:t>
            </a:r>
            <a:r>
              <a:rPr lang="en-US" sz="2800" dirty="0"/>
              <a:t>}</a:t>
            </a:r>
            <a:endParaRPr lang="en-US"/>
          </a:p>
        </p:txBody>
      </p:sp>
    </p:spTree>
    <p:extLst>
      <p:ext uri="{BB962C8B-B14F-4D97-AF65-F5344CB8AC3E}">
        <p14:creationId xmlns:p14="http://schemas.microsoft.com/office/powerpoint/2010/main" val="29674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E9F6BE-AE6E-40F1-89BE-E45CB5BD8644}"/>
              </a:ext>
            </a:extLst>
          </p:cNvPr>
          <p:cNvSpPr>
            <a:spLocks noGrp="1"/>
          </p:cNvSpPr>
          <p:nvPr>
            <p:ph type="title"/>
          </p:nvPr>
        </p:nvSpPr>
        <p:spPr>
          <a:xfrm>
            <a:off x="789972" y="355479"/>
            <a:ext cx="10515600" cy="1325563"/>
          </a:xfrm>
        </p:spPr>
        <p:txBody>
          <a:bodyPr/>
          <a:lstStyle/>
          <a:p>
            <a:r>
              <a:rPr lang="en-US" dirty="0">
                <a:cs typeface="Calibri Light"/>
              </a:rPr>
              <a:t>What is a Population Model?</a:t>
            </a:r>
            <a:endParaRPr lang="en-US" dirty="0"/>
          </a:p>
        </p:txBody>
      </p:sp>
      <p:sp>
        <p:nvSpPr>
          <p:cNvPr id="7" name="TextBox 6">
            <a:extLst>
              <a:ext uri="{FF2B5EF4-FFF2-40B4-BE49-F238E27FC236}">
                <a16:creationId xmlns="" xmlns:a16="http://schemas.microsoft.com/office/drawing/2014/main" id="{909A523B-853F-4851-9264-75628B04A9FA}"/>
              </a:ext>
            </a:extLst>
          </p:cNvPr>
          <p:cNvSpPr txBox="1"/>
          <p:nvPr/>
        </p:nvSpPr>
        <p:spPr>
          <a:xfrm>
            <a:off x="353681" y="3265098"/>
            <a:ext cx="5503652"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dirty="0"/>
              <a:t>M = (T, B, </a:t>
            </a:r>
            <a:r>
              <a:rPr lang="en-US" sz="6600" b="1" dirty="0"/>
              <a:t>Θ</a:t>
            </a:r>
            <a:r>
              <a:rPr lang="en-US" sz="6600" dirty="0"/>
              <a:t>)</a:t>
            </a:r>
            <a:endParaRPr lang="en-US" sz="6600" dirty="0">
              <a:cs typeface="Calibri"/>
            </a:endParaRPr>
          </a:p>
        </p:txBody>
      </p:sp>
      <p:pic>
        <p:nvPicPr>
          <p:cNvPr id="9" name="Picture 9" descr="A close up of a logo&#10;&#10;Description generated with high confidence">
            <a:extLst>
              <a:ext uri="{FF2B5EF4-FFF2-40B4-BE49-F238E27FC236}">
                <a16:creationId xmlns="" xmlns:a16="http://schemas.microsoft.com/office/drawing/2014/main" id="{724CBDF1-EE45-4F37-8C1E-EBC1A284EFD2}"/>
              </a:ext>
            </a:extLst>
          </p:cNvPr>
          <p:cNvPicPr>
            <a:picLocks noChangeAspect="1"/>
          </p:cNvPicPr>
          <p:nvPr/>
        </p:nvPicPr>
        <p:blipFill>
          <a:blip r:embed="rId2"/>
          <a:stretch>
            <a:fillRect/>
          </a:stretch>
        </p:blipFill>
        <p:spPr>
          <a:xfrm>
            <a:off x="6521571" y="1408514"/>
            <a:ext cx="4698520" cy="4946746"/>
          </a:xfrm>
          <a:prstGeom prst="rect">
            <a:avLst/>
          </a:prstGeom>
        </p:spPr>
      </p:pic>
    </p:spTree>
    <p:extLst>
      <p:ext uri="{BB962C8B-B14F-4D97-AF65-F5344CB8AC3E}">
        <p14:creationId xmlns:p14="http://schemas.microsoft.com/office/powerpoint/2010/main" val="3346655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E9F6BE-AE6E-40F1-89BE-E45CB5BD8644}"/>
              </a:ext>
            </a:extLst>
          </p:cNvPr>
          <p:cNvSpPr>
            <a:spLocks noGrp="1"/>
          </p:cNvSpPr>
          <p:nvPr>
            <p:ph type="title"/>
          </p:nvPr>
        </p:nvSpPr>
        <p:spPr>
          <a:xfrm>
            <a:off x="789972" y="355479"/>
            <a:ext cx="10515600" cy="1325563"/>
          </a:xfrm>
        </p:spPr>
        <p:txBody>
          <a:bodyPr/>
          <a:lstStyle/>
          <a:p>
            <a:r>
              <a:rPr lang="en-US" dirty="0">
                <a:cs typeface="Calibri Light"/>
              </a:rPr>
              <a:t>What is a Population Model?</a:t>
            </a:r>
            <a:endParaRPr lang="en-US" dirty="0"/>
          </a:p>
        </p:txBody>
      </p:sp>
      <p:pic>
        <p:nvPicPr>
          <p:cNvPr id="3" name="Picture 3" descr="A picture containing water, outdoor&#10;&#10;Description generated with very high confidence">
            <a:extLst>
              <a:ext uri="{FF2B5EF4-FFF2-40B4-BE49-F238E27FC236}">
                <a16:creationId xmlns="" xmlns:a16="http://schemas.microsoft.com/office/drawing/2014/main" id="{E95763E7-1B9D-4364-904E-F28BE7A27D97}"/>
              </a:ext>
            </a:extLst>
          </p:cNvPr>
          <p:cNvPicPr>
            <a:picLocks noChangeAspect="1"/>
          </p:cNvPicPr>
          <p:nvPr/>
        </p:nvPicPr>
        <p:blipFill>
          <a:blip r:embed="rId2"/>
          <a:stretch>
            <a:fillRect/>
          </a:stretch>
        </p:blipFill>
        <p:spPr>
          <a:xfrm>
            <a:off x="6280148" y="1940180"/>
            <a:ext cx="3843866" cy="4173558"/>
          </a:xfrm>
          <a:prstGeom prst="rect">
            <a:avLst/>
          </a:prstGeom>
        </p:spPr>
      </p:pic>
      <p:sp>
        <p:nvSpPr>
          <p:cNvPr id="4" name="TextBox 3">
            <a:extLst>
              <a:ext uri="{FF2B5EF4-FFF2-40B4-BE49-F238E27FC236}">
                <a16:creationId xmlns="" xmlns:a16="http://schemas.microsoft.com/office/drawing/2014/main" id="{117D8EBD-A669-46E9-8B9E-EB84AD24802D}"/>
              </a:ext>
            </a:extLst>
          </p:cNvPr>
          <p:cNvSpPr txBox="1"/>
          <p:nvPr/>
        </p:nvSpPr>
        <p:spPr>
          <a:xfrm>
            <a:off x="353681" y="3265097"/>
            <a:ext cx="5503652"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dirty="0"/>
              <a:t>G</a:t>
            </a:r>
            <a:r>
              <a:rPr lang="en-US" sz="6600" dirty="0">
                <a:cs typeface="Calibri"/>
              </a:rPr>
              <a:t>, X</a:t>
            </a:r>
            <a:endParaRPr lang="en-US" dirty="0"/>
          </a:p>
        </p:txBody>
      </p:sp>
    </p:spTree>
    <p:extLst>
      <p:ext uri="{BB962C8B-B14F-4D97-AF65-F5344CB8AC3E}">
        <p14:creationId xmlns:p14="http://schemas.microsoft.com/office/powerpoint/2010/main" val="3651265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17065</TotalTime>
  <Words>1237</Words>
  <Application>Microsoft Office PowerPoint</Application>
  <PresentationFormat>Widescreen</PresentationFormat>
  <Paragraphs>294</Paragraphs>
  <Slides>67</Slides>
  <Notes>25</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Tahoma</vt:lpstr>
      <vt:lpstr>Times New Roman</vt:lpstr>
      <vt:lpstr>office theme</vt:lpstr>
      <vt:lpstr>A New Bayesian Method for Comparing Demographic Models</vt:lpstr>
      <vt:lpstr>Agenda</vt:lpstr>
      <vt:lpstr>The Team</vt:lpstr>
      <vt:lpstr>Preliminaries</vt:lpstr>
      <vt:lpstr>What is  Model Selection?</vt:lpstr>
      <vt:lpstr>Objectives</vt:lpstr>
      <vt:lpstr>What is a Population Model?</vt:lpstr>
      <vt:lpstr>What is a Population Model?</vt:lpstr>
      <vt:lpstr>What is a Population Model?</vt:lpstr>
      <vt:lpstr>What is Population Parameter Inference?</vt:lpstr>
      <vt:lpstr>What is G-PhoCS?</vt:lpstr>
      <vt:lpstr>What is G-PhoCS?</vt:lpstr>
      <vt:lpstr>Methods</vt:lpstr>
      <vt:lpstr>Harmonic  Mean  Estimator</vt:lpstr>
      <vt:lpstr>Harmonic  Mean  Estimator</vt:lpstr>
      <vt:lpstr>Relative  Bayes  Factors</vt:lpstr>
      <vt:lpstr>Relative  Bayes  Factors</vt:lpstr>
      <vt:lpstr>Relative  Bayes  Factors</vt:lpstr>
      <vt:lpstr>Relative  Bayes  Factors</vt:lpstr>
      <vt:lpstr>P ̃ for The Null Reference Model</vt:lpstr>
      <vt:lpstr>P ̃ for The Null Reference Model</vt:lpstr>
      <vt:lpstr>P ̃ for The Null Reference Model</vt:lpstr>
      <vt:lpstr>Tau Priors in the Null Reference Model</vt:lpstr>
      <vt:lpstr>P ̃ for The Null Ref with migration</vt:lpstr>
      <vt:lpstr>P ̃ for The Null Ref with migration</vt:lpstr>
      <vt:lpstr>Tau Priors With Migration</vt:lpstr>
      <vt:lpstr>P ̃ for The Comb Reference Model</vt:lpstr>
      <vt:lpstr>P ̃ for The Comb Reference Model</vt:lpstr>
      <vt:lpstr>P ̃ for The Comb Reference Model</vt:lpstr>
      <vt:lpstr>SubTree Reference Models</vt:lpstr>
      <vt:lpstr>Constructing a Reference Model </vt:lpstr>
      <vt:lpstr>Calc Scheme</vt:lpstr>
      <vt:lpstr>Calculation Scheme Objective</vt:lpstr>
      <vt:lpstr>Genealogy Likelihood Recap</vt:lpstr>
      <vt:lpstr>Recursive Sufficient Stats</vt:lpstr>
      <vt:lpstr>Tying it all together</vt:lpstr>
      <vt:lpstr>McRef</vt:lpstr>
      <vt:lpstr>Results </vt:lpstr>
      <vt:lpstr>Results</vt:lpstr>
      <vt:lpstr>Exp I – Varying Divergence Time</vt:lpstr>
      <vt:lpstr>Exp I – Varying Divergence Time</vt:lpstr>
      <vt:lpstr>Exp I – Varying Divergence Time</vt:lpstr>
      <vt:lpstr>Exp I – Varying Divergence Time</vt:lpstr>
      <vt:lpstr>Exp I – Varying Divergence Time</vt:lpstr>
      <vt:lpstr>Exp I – Varying Divergence Time</vt:lpstr>
      <vt:lpstr>Exp II – Varying Migration Rate</vt:lpstr>
      <vt:lpstr>Exp II – Varying Migration Rate</vt:lpstr>
      <vt:lpstr>Exp II – Varying Migration Rate</vt:lpstr>
      <vt:lpstr>Exp II – Varying Migration Rate - HM</vt:lpstr>
      <vt:lpstr>Exp II – Varying Migration Rate</vt:lpstr>
      <vt:lpstr>Exp II – Varying Migration Rate</vt:lpstr>
      <vt:lpstr>Exp III – Alternative Reference Models</vt:lpstr>
      <vt:lpstr>PowerPoint Presentation</vt:lpstr>
      <vt:lpstr>Exp III – Alternative Reference Models</vt:lpstr>
      <vt:lpstr>PowerPoint Presentation</vt:lpstr>
      <vt:lpstr>PowerPoint Presentation</vt:lpstr>
      <vt:lpstr>PowerPoint Presentation</vt:lpstr>
      <vt:lpstr>Exp III – Alternative Reference Models</vt:lpstr>
      <vt:lpstr>Exp III – Alternative Reference Models</vt:lpstr>
      <vt:lpstr>Exp III – Alternative Reference Models</vt:lpstr>
      <vt:lpstr>Exp III – Alternative Reference Models</vt:lpstr>
      <vt:lpstr>Exp III – Alternative Reference Models</vt:lpstr>
      <vt:lpstr>Exp III – Alternative Reference Models</vt:lpstr>
      <vt:lpstr>Conclusions</vt:lpstr>
      <vt:lpstr>Recap</vt:lpstr>
      <vt:lpstr>Future Work</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Ron</cp:lastModifiedBy>
  <cp:revision>167</cp:revision>
  <dcterms:created xsi:type="dcterms:W3CDTF">2013-07-15T20:26:40Z</dcterms:created>
  <dcterms:modified xsi:type="dcterms:W3CDTF">2018-04-21T20:01:34Z</dcterms:modified>
</cp:coreProperties>
</file>